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</p:sldIdLst>
  <p:sldSz cx="10693400" cy="10693400"/>
  <p:notesSz cx="106934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241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/>
              <a:t>‹#›</a:t>
            </a:fld>
            <a:endParaRPr sz="12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/>
              <a:t>‹#›</a:t>
            </a:fld>
            <a:endParaRPr sz="12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/>
              <a:t>‹#›</a:t>
            </a:fld>
            <a:endParaRPr sz="12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/>
              <a:t>‹#›</a:t>
            </a:fld>
            <a:endParaRPr sz="12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/>
              <a:t>‹#›</a:t>
            </a:fld>
            <a:endParaRPr sz="12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223634" y="6822105"/>
            <a:ext cx="256539" cy="3035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/>
              <a:t>‹#›</a:t>
            </a:fld>
            <a:endParaRPr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26896" y="914398"/>
          <a:ext cx="5715000" cy="85731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74800"/>
                <a:gridCol w="4140200"/>
              </a:tblGrid>
              <a:tr h="22466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06400">
                        <a:lnSpc>
                          <a:spcPts val="131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21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Julai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2020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426084">
                        <a:lnSpc>
                          <a:spcPts val="1290"/>
                        </a:lnSpc>
                      </a:pPr>
                      <a:r>
                        <a:rPr sz="1100" i="1" dirty="0">
                          <a:latin typeface="Cambria"/>
                          <a:cs typeface="Cambria"/>
                        </a:rPr>
                        <a:t>21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Cambria"/>
                          <a:cs typeface="Cambria"/>
                        </a:rPr>
                        <a:t>July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20" dirty="0">
                          <a:latin typeface="Cambria"/>
                          <a:cs typeface="Cambria"/>
                        </a:rPr>
                        <a:t>2020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429259">
                        <a:lnSpc>
                          <a:spcPts val="130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P.U.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(A)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209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ct val="100000"/>
                        </a:lnSpc>
                        <a:spcBef>
                          <a:spcPts val="2725"/>
                        </a:spcBef>
                      </a:pPr>
                      <a:r>
                        <a:rPr sz="2400" spc="-145" dirty="0">
                          <a:latin typeface="Cambria"/>
                          <a:cs typeface="Cambria"/>
                        </a:rPr>
                        <a:t>WARTAKERAJAANPERSEKUTUAN</a:t>
                      </a:r>
                      <a:endParaRPr sz="24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476884" marR="470534" algn="ctr">
                        <a:lnSpc>
                          <a:spcPts val="2810"/>
                        </a:lnSpc>
                      </a:pPr>
                      <a:r>
                        <a:rPr sz="2400" i="1" dirty="0">
                          <a:latin typeface="Cambria"/>
                          <a:cs typeface="Cambria"/>
                        </a:rPr>
                        <a:t>FEDERAL</a:t>
                      </a:r>
                      <a:r>
                        <a:rPr sz="24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i="1" spc="-10" dirty="0">
                          <a:latin typeface="Cambria"/>
                          <a:cs typeface="Cambria"/>
                        </a:rPr>
                        <a:t>GOVERNMENT</a:t>
                      </a: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i="1" spc="-10" dirty="0">
                          <a:latin typeface="Cambria"/>
                          <a:cs typeface="Cambria"/>
                        </a:rPr>
                        <a:t>GAZETTE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3460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9841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88694" marR="984885" algn="ctr">
                        <a:lnSpc>
                          <a:spcPts val="2100"/>
                        </a:lnSpc>
                      </a:pPr>
                      <a:r>
                        <a:rPr sz="1800" spc="-10" dirty="0">
                          <a:latin typeface="Cambria"/>
                          <a:cs typeface="Cambria"/>
                        </a:rPr>
                        <a:t>PERATURAN-PERATURAN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Cambria"/>
                          <a:cs typeface="Cambria"/>
                        </a:rPr>
                        <a:t>MAKANAN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Cambria"/>
                          <a:cs typeface="Cambria"/>
                        </a:rPr>
                        <a:t>(PINDAAN)</a:t>
                      </a:r>
                      <a:r>
                        <a:rPr sz="18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Cambria"/>
                          <a:cs typeface="Cambria"/>
                        </a:rPr>
                        <a:t>(NO.</a:t>
                      </a:r>
                      <a:r>
                        <a:rPr sz="18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Cambria"/>
                          <a:cs typeface="Cambria"/>
                        </a:rPr>
                        <a:t>4)</a:t>
                      </a:r>
                      <a:r>
                        <a:rPr sz="18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latin typeface="Cambria"/>
                          <a:cs typeface="Cambria"/>
                        </a:rPr>
                        <a:t>2020</a:t>
                      </a:r>
                      <a:endParaRPr sz="18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i="1" dirty="0">
                          <a:latin typeface="Cambria"/>
                          <a:cs typeface="Cambria"/>
                        </a:rPr>
                        <a:t>FOOD</a:t>
                      </a:r>
                      <a:r>
                        <a:rPr sz="18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10" dirty="0">
                          <a:latin typeface="Cambria"/>
                          <a:cs typeface="Cambria"/>
                        </a:rPr>
                        <a:t>(AMENDMENT)</a:t>
                      </a:r>
                      <a:r>
                        <a:rPr sz="18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Cambria"/>
                          <a:cs typeface="Cambria"/>
                        </a:rPr>
                        <a:t>(NO.</a:t>
                      </a:r>
                      <a:r>
                        <a:rPr sz="18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Cambria"/>
                          <a:cs typeface="Cambria"/>
                        </a:rPr>
                        <a:t>4)</a:t>
                      </a:r>
                      <a:r>
                        <a:rPr sz="18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10" dirty="0">
                          <a:latin typeface="Cambria"/>
                          <a:cs typeface="Cambria"/>
                        </a:rPr>
                        <a:t>REGULATIONS</a:t>
                      </a:r>
                      <a:r>
                        <a:rPr sz="18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20" dirty="0">
                          <a:latin typeface="Cambria"/>
                          <a:cs typeface="Cambria"/>
                        </a:rPr>
                        <a:t>2020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1009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22809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8415" algn="ctr">
                        <a:lnSpc>
                          <a:spcPts val="1190"/>
                        </a:lnSpc>
                        <a:spcBef>
                          <a:spcPts val="5"/>
                        </a:spcBef>
                      </a:pPr>
                      <a:r>
                        <a:rPr sz="1000" spc="-10" dirty="0">
                          <a:latin typeface="Cambria"/>
                          <a:cs typeface="Cambria"/>
                        </a:rPr>
                        <a:t>DISIARKAN</a:t>
                      </a:r>
                      <a:r>
                        <a:rPr sz="10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Cambria"/>
                          <a:cs typeface="Cambria"/>
                        </a:rPr>
                        <a:t>OLEH/</a:t>
                      </a:r>
                      <a:endParaRPr sz="1000">
                        <a:latin typeface="Cambria"/>
                        <a:cs typeface="Cambria"/>
                      </a:endParaRPr>
                    </a:p>
                    <a:p>
                      <a:pPr marL="20955" algn="ctr">
                        <a:lnSpc>
                          <a:spcPts val="1170"/>
                        </a:lnSpc>
                      </a:pPr>
                      <a:r>
                        <a:rPr sz="1000" i="1" spc="-10" dirty="0">
                          <a:latin typeface="Cambria"/>
                          <a:cs typeface="Cambria"/>
                        </a:rPr>
                        <a:t>PUBLISHED</a:t>
                      </a:r>
                      <a:r>
                        <a:rPr sz="1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-25" dirty="0">
                          <a:latin typeface="Cambria"/>
                          <a:cs typeface="Cambria"/>
                        </a:rPr>
                        <a:t>BY</a:t>
                      </a:r>
                      <a:endParaRPr sz="1000">
                        <a:latin typeface="Cambria"/>
                        <a:cs typeface="Cambria"/>
                      </a:endParaRPr>
                    </a:p>
                    <a:p>
                      <a:pPr marL="19050"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mbria"/>
                          <a:cs typeface="Cambria"/>
                        </a:rPr>
                        <a:t>JABATAN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Cambria"/>
                          <a:cs typeface="Cambria"/>
                        </a:rPr>
                        <a:t>PEGUAM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Cambria"/>
                          <a:cs typeface="Cambria"/>
                        </a:rPr>
                        <a:t>NEGARA/</a:t>
                      </a:r>
                      <a:endParaRPr sz="1000">
                        <a:latin typeface="Cambria"/>
                        <a:cs typeface="Cambria"/>
                      </a:endParaRPr>
                    </a:p>
                    <a:p>
                      <a:pPr marL="19685" algn="ctr">
                        <a:lnSpc>
                          <a:spcPts val="1190"/>
                        </a:lnSpc>
                      </a:pPr>
                      <a:r>
                        <a:rPr sz="1000" i="1" spc="-10" dirty="0">
                          <a:latin typeface="Cambria"/>
                          <a:cs typeface="Cambria"/>
                        </a:rPr>
                        <a:t>ATTORNEY</a:t>
                      </a:r>
                      <a:r>
                        <a:rPr sz="1000" i="1" spc="-2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i="1" dirty="0">
                          <a:latin typeface="Cambria"/>
                          <a:cs typeface="Cambria"/>
                        </a:rPr>
                        <a:t>GENERAL’S</a:t>
                      </a:r>
                      <a:r>
                        <a:rPr sz="1000" i="1" spc="-10" dirty="0">
                          <a:latin typeface="Cambria"/>
                          <a:cs typeface="Cambria"/>
                        </a:rPr>
                        <a:t> CHAMBERS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64272" y="1084579"/>
            <a:ext cx="1104900" cy="12573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3658233" y="9954230"/>
            <a:ext cx="256540" cy="20447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>
                <a:latin typeface="Cambria"/>
                <a:cs typeface="Cambria"/>
              </a:rPr>
              <a:t>10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816350" y="436879"/>
            <a:ext cx="4843780" cy="3077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200">
              <a:latin typeface="Cambria"/>
              <a:cs typeface="Cambria"/>
            </a:endParaRPr>
          </a:p>
          <a:p>
            <a:pPr marL="12700" marR="5080" indent="228600">
              <a:lnSpc>
                <a:spcPct val="146700"/>
              </a:lnSpc>
              <a:tabLst>
                <a:tab pos="698500" algn="l"/>
              </a:tabLst>
            </a:pPr>
            <a:r>
              <a:rPr sz="1200" spc="-20" dirty="0">
                <a:latin typeface="Cambria"/>
                <a:cs typeface="Cambria"/>
              </a:rPr>
              <a:t>(4</a:t>
            </a:r>
            <a:r>
              <a:rPr sz="1000" spc="-20" dirty="0">
                <a:latin typeface="Cambria"/>
                <a:cs typeface="Cambria"/>
              </a:rPr>
              <a:t>C</a:t>
            </a:r>
            <a:r>
              <a:rPr sz="1200" spc="-20" dirty="0">
                <a:latin typeface="Cambria"/>
                <a:cs typeface="Cambria"/>
              </a:rPr>
              <a:t>)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dirty="0">
                <a:latin typeface="Cambria"/>
                <a:cs typeface="Cambria"/>
              </a:rPr>
              <a:t>Dalam</a:t>
            </a:r>
            <a:r>
              <a:rPr sz="1200" spc="4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peraturan</a:t>
            </a:r>
            <a:r>
              <a:rPr sz="1200" spc="4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ini,</a:t>
            </a:r>
            <a:r>
              <a:rPr sz="1200" spc="4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“serabut</a:t>
            </a:r>
            <a:r>
              <a:rPr sz="1200" spc="130" dirty="0">
                <a:latin typeface="Cambria"/>
                <a:cs typeface="Cambria"/>
              </a:rPr>
              <a:t>  </a:t>
            </a:r>
            <a:r>
              <a:rPr sz="1200" dirty="0">
                <a:latin typeface="Cambria"/>
                <a:cs typeface="Cambria"/>
              </a:rPr>
              <a:t>diet”</a:t>
            </a:r>
            <a:r>
              <a:rPr sz="1200" spc="130" dirty="0">
                <a:latin typeface="Cambria"/>
                <a:cs typeface="Cambria"/>
              </a:rPr>
              <a:t>  </a:t>
            </a:r>
            <a:r>
              <a:rPr sz="1200" dirty="0">
                <a:latin typeface="Cambria"/>
                <a:cs typeface="Cambria"/>
              </a:rPr>
              <a:t>termasuklah</a:t>
            </a:r>
            <a:r>
              <a:rPr sz="1200" spc="49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kategori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15"/>
              </a:spcBef>
            </a:pPr>
            <a:endParaRPr sz="1200">
              <a:latin typeface="Cambria"/>
              <a:cs typeface="Cambria"/>
            </a:endParaRPr>
          </a:p>
          <a:p>
            <a:pPr marL="1155700" marR="5080" indent="-457200" algn="just">
              <a:lnSpc>
                <a:spcPct val="145800"/>
              </a:lnSpc>
              <a:buFont typeface="Cambria"/>
              <a:buAutoNum type="alphaLcParenBoth"/>
              <a:tabLst>
                <a:tab pos="1155700" algn="l"/>
              </a:tabLst>
            </a:pPr>
            <a:r>
              <a:rPr sz="1200" dirty="0">
                <a:latin typeface="Cambria"/>
                <a:cs typeface="Cambria"/>
              </a:rPr>
              <a:t>polimer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karbohidrat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boleh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dimakan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terhasil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secara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semula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jadi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dalam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makanan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dimakan;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marL="1155700" marR="5080" indent="-457200" algn="just">
              <a:lnSpc>
                <a:spcPct val="146700"/>
              </a:lnSpc>
              <a:buFont typeface="Cambria"/>
              <a:buAutoNum type="alphaLcParenBoth"/>
              <a:tabLst>
                <a:tab pos="1155700" algn="l"/>
              </a:tabLst>
            </a:pPr>
            <a:r>
              <a:rPr sz="1200" dirty="0">
                <a:latin typeface="Cambria"/>
                <a:cs typeface="Cambria"/>
              </a:rPr>
              <a:t>polimer</a:t>
            </a:r>
            <a:r>
              <a:rPr sz="1200" spc="4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karbohidrat</a:t>
            </a:r>
            <a:r>
              <a:rPr sz="1200" spc="10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4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telah</a:t>
            </a:r>
            <a:r>
              <a:rPr sz="1200" spc="4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diperoleh</a:t>
            </a:r>
            <a:r>
              <a:rPr sz="1200" spc="49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daripada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makanan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mentah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secara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fizikal,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melalui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proses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enzimatik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atau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secara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kimia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dan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telah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terbukti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mempunyai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kesan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fisiologi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bermanfaat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kepada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kesihatan;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atau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02533" y="3755263"/>
            <a:ext cx="1920875" cy="830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200">
              <a:lnSpc>
                <a:spcPct val="146700"/>
              </a:lnSpc>
              <a:spcBef>
                <a:spcPts val="100"/>
              </a:spcBef>
              <a:tabLst>
                <a:tab pos="469265" algn="l"/>
                <a:tab pos="1126490" algn="l"/>
                <a:tab pos="1480185" algn="l"/>
              </a:tabLst>
            </a:pPr>
            <a:r>
              <a:rPr sz="1200" i="1" spc="-25" dirty="0">
                <a:latin typeface="Cambria"/>
                <a:cs typeface="Cambria"/>
              </a:rPr>
              <a:t>(c)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polimer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karbohidrat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mempunyai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kesan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kepada</a:t>
            </a:r>
            <a:r>
              <a:rPr sz="1200" spc="-3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kesihatan.”;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41393" y="3755263"/>
            <a:ext cx="2119630" cy="561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244" marR="5080" indent="-43180">
              <a:lnSpc>
                <a:spcPct val="146700"/>
              </a:lnSpc>
              <a:spcBef>
                <a:spcPts val="100"/>
              </a:spcBef>
              <a:tabLst>
                <a:tab pos="648970" algn="l"/>
                <a:tab pos="805815" algn="l"/>
                <a:tab pos="1102995" algn="l"/>
                <a:tab pos="1352550" algn="l"/>
                <a:tab pos="1573530" algn="l"/>
              </a:tabLst>
            </a:pPr>
            <a:r>
              <a:rPr sz="1200" spc="-10" dirty="0">
                <a:latin typeface="Cambria"/>
                <a:cs typeface="Cambria"/>
              </a:rPr>
              <a:t>sintetik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0" dirty="0">
                <a:latin typeface="Cambria"/>
                <a:cs typeface="Cambria"/>
              </a:rPr>
              <a:t>yang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0" dirty="0">
                <a:latin typeface="Cambria"/>
                <a:cs typeface="Cambria"/>
              </a:rPr>
              <a:t>telah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terbukti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fisiologi</a:t>
            </a:r>
            <a:r>
              <a:rPr sz="1200" dirty="0">
                <a:latin typeface="Times New Roman"/>
                <a:cs typeface="Times New Roman"/>
              </a:rPr>
              <a:t>		</a:t>
            </a:r>
            <a:r>
              <a:rPr sz="1200" spc="-20" dirty="0">
                <a:latin typeface="Cambria"/>
                <a:cs typeface="Cambria"/>
              </a:rPr>
              <a:t>yang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bermanfaat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9145" y="4913502"/>
            <a:ext cx="5299710" cy="28898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100"/>
              </a:spcBef>
              <a:buFont typeface="Cambria"/>
              <a:buAutoNum type="alphaLcParenBoth" startAt="4"/>
              <a:tabLst>
                <a:tab pos="469265" algn="l"/>
              </a:tabLst>
            </a:pP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memotong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perenggan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(9)</a:t>
            </a:r>
            <a:r>
              <a:rPr sz="1200" i="1" spc="-10" dirty="0">
                <a:latin typeface="Cambria"/>
                <a:cs typeface="Cambria"/>
              </a:rPr>
              <a:t>(aa)</a:t>
            </a:r>
            <a:r>
              <a:rPr sz="1200" spc="-10" dirty="0">
                <a:latin typeface="Cambria"/>
                <a:cs typeface="Cambria"/>
              </a:rPr>
              <a:t>;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15"/>
              </a:spcBef>
              <a:buFont typeface="Cambria"/>
              <a:buAutoNum type="alphaLcParenBoth" startAt="4"/>
            </a:pPr>
            <a:endParaRPr sz="1200">
              <a:latin typeface="Cambria"/>
              <a:cs typeface="Cambria"/>
            </a:endParaRPr>
          </a:p>
          <a:p>
            <a:pPr marL="469265" marR="5080" indent="-457200">
              <a:lnSpc>
                <a:spcPct val="145800"/>
              </a:lnSpc>
              <a:spcBef>
                <a:spcPts val="5"/>
              </a:spcBef>
              <a:buFont typeface="Cambria"/>
              <a:buAutoNum type="alphaLcParenBoth" startAt="4"/>
              <a:tabLst>
                <a:tab pos="469265" algn="l"/>
                <a:tab pos="1121410" algn="l"/>
                <a:tab pos="2225675" algn="l"/>
                <a:tab pos="3288029" algn="l"/>
                <a:tab pos="3746500" algn="l"/>
                <a:tab pos="4398010" algn="l"/>
              </a:tabLst>
            </a:pP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menggantikan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subperaturan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0" dirty="0">
                <a:latin typeface="Cambria"/>
                <a:cs typeface="Cambria"/>
              </a:rPr>
              <a:t>(11)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subperaturan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sz="1200">
              <a:latin typeface="Cambria"/>
              <a:cs typeface="Cambria"/>
            </a:endParaRPr>
          </a:p>
          <a:p>
            <a:pPr marL="469265" marR="5080" indent="261620" algn="just">
              <a:lnSpc>
                <a:spcPct val="146700"/>
              </a:lnSpc>
              <a:spcBef>
                <a:spcPts val="5"/>
              </a:spcBef>
            </a:pPr>
            <a:r>
              <a:rPr sz="1200" dirty="0">
                <a:latin typeface="Cambria"/>
                <a:cs typeface="Cambria"/>
              </a:rPr>
              <a:t>“(11)</a:t>
            </a:r>
            <a:r>
              <a:rPr sz="1200" spc="35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Jika</a:t>
            </a:r>
            <a:r>
              <a:rPr sz="1200" spc="30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maklumat</a:t>
            </a:r>
            <a:r>
              <a:rPr sz="1200" spc="30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angka</a:t>
            </a:r>
            <a:r>
              <a:rPr sz="1200" spc="30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mengenai</a:t>
            </a:r>
            <a:r>
              <a:rPr sz="1200" spc="30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vitamin</a:t>
            </a:r>
            <a:r>
              <a:rPr sz="1200" spc="30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dan</a:t>
            </a:r>
            <a:r>
              <a:rPr sz="1200" spc="300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mineral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telah</a:t>
            </a:r>
            <a:r>
              <a:rPr sz="1200" spc="13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dinyatakan</a:t>
            </a:r>
            <a:r>
              <a:rPr sz="1200" spc="13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sebagai</a:t>
            </a:r>
            <a:r>
              <a:rPr sz="1200" spc="13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peratusan</a:t>
            </a:r>
            <a:r>
              <a:rPr sz="1200" spc="13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Nilai</a:t>
            </a:r>
            <a:r>
              <a:rPr sz="1200" spc="13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Rujukan</a:t>
            </a:r>
            <a:r>
              <a:rPr sz="1200" spc="13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Nutrien</a:t>
            </a:r>
            <a:r>
              <a:rPr sz="1200" spc="130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(NRN),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Nilai</a:t>
            </a:r>
            <a:r>
              <a:rPr sz="1200" spc="17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Rujukan</a:t>
            </a:r>
            <a:r>
              <a:rPr sz="1200" spc="18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Nutrien</a:t>
            </a:r>
            <a:r>
              <a:rPr sz="1200" spc="18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(NRN)</a:t>
            </a:r>
            <a:r>
              <a:rPr sz="1200" spc="18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17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berikut</a:t>
            </a:r>
            <a:r>
              <a:rPr sz="1200" spc="17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hendaklah</a:t>
            </a:r>
            <a:r>
              <a:rPr sz="1200" spc="185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digunakan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bagi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maksud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pelabelan: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</a:pPr>
            <a:endParaRPr sz="1200">
              <a:latin typeface="Cambria"/>
              <a:cs typeface="Cambria"/>
            </a:endParaRPr>
          </a:p>
          <a:p>
            <a:pPr marL="1951355">
              <a:lnSpc>
                <a:spcPct val="100000"/>
              </a:lnSpc>
            </a:pPr>
            <a:r>
              <a:rPr sz="1200" i="1" dirty="0">
                <a:latin typeface="Cambria"/>
                <a:cs typeface="Cambria"/>
              </a:rPr>
              <a:t>Nilai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Cambria"/>
                <a:cs typeface="Cambria"/>
              </a:rPr>
              <a:t>Rujukan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Cambria"/>
                <a:cs typeface="Cambria"/>
              </a:rPr>
              <a:t>Nutrien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i="1" spc="-20" dirty="0">
                <a:latin typeface="Cambria"/>
                <a:cs typeface="Cambria"/>
              </a:rPr>
              <a:t>(NRN)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60447" y="8067293"/>
            <a:ext cx="7073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10" dirty="0">
                <a:latin typeface="Cambria"/>
                <a:cs typeface="Cambria"/>
              </a:rPr>
              <a:t>Komponen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08503" y="8067291"/>
            <a:ext cx="18605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dirty="0">
                <a:latin typeface="Cambria"/>
                <a:cs typeface="Cambria"/>
              </a:rPr>
              <a:t>Nilai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Cambria"/>
                <a:cs typeface="Cambria"/>
              </a:rPr>
              <a:t>Rujukan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Cambria"/>
                <a:cs typeface="Cambria"/>
              </a:rPr>
              <a:t>Nutrien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i="1" spc="-20" dirty="0">
                <a:latin typeface="Cambria"/>
                <a:cs typeface="Cambria"/>
              </a:rPr>
              <a:t>(NRN)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60447" y="8337041"/>
            <a:ext cx="675005" cy="1098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6700"/>
              </a:lnSpc>
              <a:spcBef>
                <a:spcPts val="100"/>
              </a:spcBef>
            </a:pPr>
            <a:r>
              <a:rPr sz="1200" spc="-10" dirty="0">
                <a:latin typeface="Cambria"/>
                <a:cs typeface="Cambria"/>
              </a:rPr>
              <a:t>Vitamin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Cambria"/>
                <a:cs typeface="Cambria"/>
              </a:rPr>
              <a:t>A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Vitamin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Cambria"/>
                <a:cs typeface="Cambria"/>
              </a:rPr>
              <a:t>D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Vitamin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Cambria"/>
                <a:cs typeface="Cambria"/>
              </a:rPr>
              <a:t>C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Vitamin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Cambria"/>
                <a:cs typeface="Cambria"/>
              </a:rPr>
              <a:t>E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01109" y="8337041"/>
            <a:ext cx="1259205" cy="109855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sz="1200" dirty="0">
                <a:latin typeface="Cambria"/>
                <a:cs typeface="Cambria"/>
              </a:rPr>
              <a:t>800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mikrogram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RE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sz="1200" dirty="0">
                <a:latin typeface="Cambria"/>
                <a:cs typeface="Cambria"/>
              </a:rPr>
              <a:t>15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mikrogram</a:t>
            </a:r>
            <a:endParaRPr sz="1200">
              <a:latin typeface="Cambria"/>
              <a:cs typeface="Cambria"/>
            </a:endParaRPr>
          </a:p>
          <a:p>
            <a:pPr marL="635" algn="ctr">
              <a:lnSpc>
                <a:spcPct val="100000"/>
              </a:lnSpc>
              <a:spcBef>
                <a:spcPts val="670"/>
              </a:spcBef>
            </a:pPr>
            <a:r>
              <a:rPr sz="1200" dirty="0">
                <a:latin typeface="Cambria"/>
                <a:cs typeface="Cambria"/>
              </a:rPr>
              <a:t>100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marL="2540" algn="ctr">
              <a:lnSpc>
                <a:spcPct val="100000"/>
              </a:lnSpc>
              <a:spcBef>
                <a:spcPts val="675"/>
              </a:spcBef>
            </a:pPr>
            <a:r>
              <a:rPr sz="1200" dirty="0">
                <a:latin typeface="Cambria"/>
                <a:cs typeface="Cambria"/>
              </a:rPr>
              <a:t>10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3658233" y="9954230"/>
            <a:ext cx="256540" cy="20447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>
                <a:latin typeface="Cambria"/>
                <a:cs typeface="Cambria"/>
              </a:rPr>
              <a:t>11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855970" y="436879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9152" y="7783811"/>
            <a:ext cx="5252720" cy="1281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100"/>
              </a:spcBef>
              <a:buFont typeface="Cambria"/>
              <a:buAutoNum type="alphaLcParenBoth" startAt="6"/>
              <a:tabLst>
                <a:tab pos="469265" algn="l"/>
              </a:tabLst>
            </a:pPr>
            <a:r>
              <a:rPr sz="1200" spc="-10" dirty="0">
                <a:latin typeface="Cambria"/>
                <a:cs typeface="Cambria"/>
              </a:rPr>
              <a:t>dalam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subperaturan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(12)—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  <a:buFont typeface="Cambria"/>
              <a:buAutoNum type="alphaLcParenBoth" startAt="6"/>
            </a:pPr>
            <a:endParaRPr sz="1200">
              <a:latin typeface="Cambria"/>
              <a:cs typeface="Cambria"/>
            </a:endParaRPr>
          </a:p>
          <a:p>
            <a:pPr marL="926465" lvl="1" indent="-456565">
              <a:lnSpc>
                <a:spcPct val="100000"/>
              </a:lnSpc>
              <a:buFont typeface="Cambria"/>
              <a:buAutoNum type="alphaLcParenBoth"/>
              <a:tabLst>
                <a:tab pos="926465" algn="l"/>
              </a:tabLst>
            </a:pP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memotong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perkataan “dan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natrium,”;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dan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137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marL="926465" lvl="1" indent="-456565">
              <a:lnSpc>
                <a:spcPct val="100000"/>
              </a:lnSpc>
              <a:spcBef>
                <a:spcPts val="5"/>
              </a:spcBef>
              <a:buFont typeface="Cambria"/>
              <a:buAutoNum type="alphaLcParenBoth"/>
              <a:tabLst>
                <a:tab pos="926465" algn="l"/>
              </a:tabLst>
            </a:pPr>
            <a:r>
              <a:rPr sz="1200" spc="-10" dirty="0">
                <a:latin typeface="Cambria"/>
                <a:cs typeface="Cambria"/>
              </a:rPr>
              <a:t>dalam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perenggan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Cambria"/>
                <a:cs typeface="Cambria"/>
              </a:rPr>
              <a:t>(a)</a:t>
            </a:r>
            <a:r>
              <a:rPr sz="1200" dirty="0">
                <a:latin typeface="Cambria"/>
                <a:cs typeface="Cambria"/>
              </a:rPr>
              <a:t>,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memotong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perkataan</a:t>
            </a:r>
            <a:r>
              <a:rPr sz="1200" dirty="0">
                <a:latin typeface="Cambria"/>
                <a:cs typeface="Cambria"/>
              </a:rPr>
              <a:t> “dan </a:t>
            </a:r>
            <a:r>
              <a:rPr sz="1200" spc="-10" dirty="0">
                <a:latin typeface="Cambria"/>
                <a:cs typeface="Cambria"/>
              </a:rPr>
              <a:t>natrium”.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60447" y="807465"/>
            <a:ext cx="899794" cy="648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6600"/>
              </a:lnSpc>
              <a:spcBef>
                <a:spcPts val="100"/>
              </a:spcBef>
            </a:pPr>
            <a:r>
              <a:rPr sz="1200" spc="-10" dirty="0">
                <a:latin typeface="Cambria"/>
                <a:cs typeface="Cambria"/>
              </a:rPr>
              <a:t>Vitamin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Cambria"/>
                <a:cs typeface="Cambria"/>
              </a:rPr>
              <a:t>K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Tiamina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Riboflavin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Niasin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800" spc="-15" baseline="2314" dirty="0">
                <a:latin typeface="Cambria"/>
                <a:cs typeface="Cambria"/>
              </a:rPr>
              <a:t>Vitamin</a:t>
            </a:r>
            <a:r>
              <a:rPr sz="1800" spc="-37" baseline="2314" dirty="0">
                <a:latin typeface="Times New Roman"/>
                <a:cs typeface="Times New Roman"/>
              </a:rPr>
              <a:t> </a:t>
            </a:r>
            <a:r>
              <a:rPr sz="1800" spc="-37" baseline="2314" dirty="0">
                <a:latin typeface="Cambria"/>
                <a:cs typeface="Cambria"/>
              </a:rPr>
              <a:t>B</a:t>
            </a:r>
            <a:r>
              <a:rPr sz="800" spc="-25" dirty="0">
                <a:latin typeface="Cambria"/>
                <a:cs typeface="Cambria"/>
              </a:rPr>
              <a:t>6</a:t>
            </a:r>
            <a:r>
              <a:rPr sz="800" spc="5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Folat</a:t>
            </a:r>
            <a:r>
              <a:rPr sz="1200" spc="500" dirty="0">
                <a:latin typeface="Times New Roman"/>
                <a:cs typeface="Times New Roman"/>
              </a:rPr>
              <a:t> </a:t>
            </a:r>
            <a:r>
              <a:rPr sz="1800" spc="-15" baseline="2314" dirty="0">
                <a:latin typeface="Cambria"/>
                <a:cs typeface="Cambria"/>
              </a:rPr>
              <a:t>Vitamin</a:t>
            </a:r>
            <a:r>
              <a:rPr sz="1800" spc="-37" baseline="2314" dirty="0">
                <a:latin typeface="Times New Roman"/>
                <a:cs typeface="Times New Roman"/>
              </a:rPr>
              <a:t> </a:t>
            </a:r>
            <a:r>
              <a:rPr sz="1800" spc="-37" baseline="2314" dirty="0">
                <a:latin typeface="Cambria"/>
                <a:cs typeface="Cambria"/>
              </a:rPr>
              <a:t>B</a:t>
            </a:r>
            <a:r>
              <a:rPr sz="800" spc="-25" dirty="0">
                <a:latin typeface="Cambria"/>
                <a:cs typeface="Cambria"/>
              </a:rPr>
              <a:t>12</a:t>
            </a:r>
            <a:r>
              <a:rPr sz="800" spc="5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Panthotenate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Biotin</a:t>
            </a:r>
            <a:endParaRPr sz="1200">
              <a:latin typeface="Cambria"/>
              <a:cs typeface="Cambria"/>
            </a:endParaRPr>
          </a:p>
          <a:p>
            <a:pPr marL="12700" marR="125095">
              <a:lnSpc>
                <a:spcPct val="146700"/>
              </a:lnSpc>
              <a:spcBef>
                <a:spcPts val="240"/>
              </a:spcBef>
            </a:pPr>
            <a:r>
              <a:rPr sz="1200" spc="-10" dirty="0">
                <a:latin typeface="Cambria"/>
                <a:cs typeface="Cambria"/>
              </a:rPr>
              <a:t>Kalsium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Magnesium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Zat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Besi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Zink</a:t>
            </a:r>
            <a:endParaRPr sz="1200">
              <a:latin typeface="Cambria"/>
              <a:cs typeface="Cambria"/>
            </a:endParaRPr>
          </a:p>
          <a:p>
            <a:pPr marL="12700" marR="50800">
              <a:lnSpc>
                <a:spcPct val="146500"/>
              </a:lnSpc>
            </a:pPr>
            <a:r>
              <a:rPr sz="1200" spc="-20" dirty="0">
                <a:latin typeface="Cambria"/>
                <a:cs typeface="Cambria"/>
              </a:rPr>
              <a:t>Iodin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Kuprum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Selenium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Mangan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Molibdenum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Fosforus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Kolina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Protein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Karbohidrat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Lemak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Tenaga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17289" y="807465"/>
            <a:ext cx="1428750" cy="648970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7015">
              <a:lnSpc>
                <a:spcPct val="100000"/>
              </a:lnSpc>
              <a:spcBef>
                <a:spcPts val="770"/>
              </a:spcBef>
            </a:pPr>
            <a:r>
              <a:rPr sz="1200" dirty="0">
                <a:latin typeface="Cambria"/>
                <a:cs typeface="Cambria"/>
              </a:rPr>
              <a:t>60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mikrogram</a:t>
            </a:r>
            <a:endParaRPr sz="1200">
              <a:latin typeface="Cambria"/>
              <a:cs typeface="Cambria"/>
            </a:endParaRPr>
          </a:p>
          <a:p>
            <a:pPr marL="302260">
              <a:lnSpc>
                <a:spcPct val="100000"/>
              </a:lnSpc>
              <a:spcBef>
                <a:spcPts val="670"/>
              </a:spcBef>
            </a:pPr>
            <a:r>
              <a:rPr sz="1200" dirty="0">
                <a:latin typeface="Cambria"/>
                <a:cs typeface="Cambria"/>
              </a:rPr>
              <a:t>1.2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marL="302260">
              <a:lnSpc>
                <a:spcPct val="100000"/>
              </a:lnSpc>
              <a:spcBef>
                <a:spcPts val="675"/>
              </a:spcBef>
            </a:pPr>
            <a:r>
              <a:rPr sz="1200" dirty="0">
                <a:latin typeface="Cambria"/>
                <a:cs typeface="Cambria"/>
              </a:rPr>
              <a:t>1.2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marL="204470">
              <a:lnSpc>
                <a:spcPct val="100000"/>
              </a:lnSpc>
              <a:spcBef>
                <a:spcPts val="670"/>
              </a:spcBef>
            </a:pPr>
            <a:r>
              <a:rPr sz="1200" dirty="0">
                <a:latin typeface="Cambria"/>
                <a:cs typeface="Cambria"/>
              </a:rPr>
              <a:t>15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miligram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NE</a:t>
            </a:r>
            <a:endParaRPr sz="1200">
              <a:latin typeface="Cambria"/>
              <a:cs typeface="Cambria"/>
            </a:endParaRPr>
          </a:p>
          <a:p>
            <a:pPr marL="302260">
              <a:lnSpc>
                <a:spcPct val="100000"/>
              </a:lnSpc>
              <a:spcBef>
                <a:spcPts val="660"/>
              </a:spcBef>
            </a:pPr>
            <a:r>
              <a:rPr sz="1200" dirty="0">
                <a:latin typeface="Cambria"/>
                <a:cs typeface="Cambria"/>
              </a:rPr>
              <a:t>1.3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marL="53340">
              <a:lnSpc>
                <a:spcPct val="100000"/>
              </a:lnSpc>
              <a:spcBef>
                <a:spcPts val="675"/>
              </a:spcBef>
            </a:pPr>
            <a:r>
              <a:rPr sz="1200" dirty="0">
                <a:latin typeface="Cambria"/>
                <a:cs typeface="Cambria"/>
              </a:rPr>
              <a:t>400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mikrogram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DFE</a:t>
            </a:r>
            <a:endParaRPr sz="1200">
              <a:latin typeface="Cambria"/>
              <a:cs typeface="Cambria"/>
            </a:endParaRPr>
          </a:p>
          <a:p>
            <a:pPr marL="231775">
              <a:lnSpc>
                <a:spcPct val="100000"/>
              </a:lnSpc>
              <a:spcBef>
                <a:spcPts val="670"/>
              </a:spcBef>
            </a:pPr>
            <a:r>
              <a:rPr sz="1200" dirty="0">
                <a:latin typeface="Cambria"/>
                <a:cs typeface="Cambria"/>
              </a:rPr>
              <a:t>2.4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mikrogram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sz="1200" dirty="0">
                <a:latin typeface="Cambria"/>
                <a:cs typeface="Cambria"/>
              </a:rPr>
              <a:t>5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sz="1200" dirty="0">
                <a:latin typeface="Cambria"/>
                <a:cs typeface="Cambria"/>
              </a:rPr>
              <a:t>30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mikrogram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915"/>
              </a:spcBef>
            </a:pPr>
            <a:r>
              <a:rPr sz="1200" dirty="0">
                <a:latin typeface="Cambria"/>
                <a:cs typeface="Cambria"/>
              </a:rPr>
              <a:t>1,000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sz="1200" dirty="0">
                <a:latin typeface="Cambria"/>
                <a:cs typeface="Cambria"/>
              </a:rPr>
              <a:t>310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marL="635" algn="ctr">
              <a:lnSpc>
                <a:spcPct val="100000"/>
              </a:lnSpc>
              <a:spcBef>
                <a:spcPts val="675"/>
              </a:spcBef>
            </a:pPr>
            <a:r>
              <a:rPr sz="1200" dirty="0">
                <a:latin typeface="Cambria"/>
                <a:cs typeface="Cambria"/>
              </a:rPr>
              <a:t>14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marL="635" algn="ctr">
              <a:lnSpc>
                <a:spcPct val="100000"/>
              </a:lnSpc>
              <a:spcBef>
                <a:spcPts val="670"/>
              </a:spcBef>
            </a:pPr>
            <a:r>
              <a:rPr sz="1200" dirty="0">
                <a:latin typeface="Cambria"/>
                <a:cs typeface="Cambria"/>
              </a:rPr>
              <a:t>11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sz="1200" dirty="0">
                <a:latin typeface="Cambria"/>
                <a:cs typeface="Cambria"/>
              </a:rPr>
              <a:t>150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mikrogram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60"/>
              </a:spcBef>
            </a:pPr>
            <a:r>
              <a:rPr sz="1200" dirty="0">
                <a:latin typeface="Cambria"/>
                <a:cs typeface="Cambria"/>
              </a:rPr>
              <a:t>900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mikrogram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sz="1200" dirty="0">
                <a:latin typeface="Cambria"/>
                <a:cs typeface="Cambria"/>
              </a:rPr>
              <a:t>60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mikrogram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sz="1200" dirty="0">
                <a:latin typeface="Cambria"/>
                <a:cs typeface="Cambria"/>
              </a:rPr>
              <a:t>3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sz="1200" dirty="0">
                <a:latin typeface="Cambria"/>
                <a:cs typeface="Cambria"/>
              </a:rPr>
              <a:t>45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mikrogram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sz="1200" dirty="0">
                <a:latin typeface="Cambria"/>
                <a:cs typeface="Cambria"/>
              </a:rPr>
              <a:t>700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sz="1200" dirty="0">
                <a:latin typeface="Cambria"/>
                <a:cs typeface="Cambria"/>
              </a:rPr>
              <a:t>550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60"/>
              </a:spcBef>
            </a:pPr>
            <a:r>
              <a:rPr sz="1200" dirty="0">
                <a:latin typeface="Cambria"/>
                <a:cs typeface="Cambria"/>
              </a:rPr>
              <a:t>50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sz="1200" dirty="0">
                <a:latin typeface="Cambria"/>
                <a:cs typeface="Cambria"/>
              </a:rPr>
              <a:t>300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sz="1200" dirty="0">
                <a:latin typeface="Cambria"/>
                <a:cs typeface="Cambria"/>
              </a:rPr>
              <a:t>67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sz="1200" dirty="0">
                <a:latin typeface="Cambria"/>
                <a:cs typeface="Cambria"/>
              </a:rPr>
              <a:t>2,000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kilokalori”;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dan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3658233" y="9954230"/>
            <a:ext cx="256540" cy="20447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>
                <a:latin typeface="Cambria"/>
                <a:cs typeface="Cambria"/>
              </a:rPr>
              <a:t>12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855970" y="436879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2" y="807467"/>
            <a:ext cx="4725670" cy="83058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1200" b="1" spc="-10" dirty="0">
                <a:latin typeface="Cambria"/>
                <a:cs typeface="Cambria"/>
              </a:rPr>
              <a:t>Pindaan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peraturan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Cambria"/>
                <a:cs typeface="Cambria"/>
              </a:rPr>
              <a:t>18</a:t>
            </a:r>
            <a:r>
              <a:rPr sz="1000" b="1" spc="-25" dirty="0">
                <a:latin typeface="Cambria"/>
                <a:cs typeface="Cambria"/>
              </a:rPr>
              <a:t>C</a:t>
            </a:r>
            <a:endParaRPr sz="1000">
              <a:latin typeface="Cambria"/>
              <a:cs typeface="Cambria"/>
            </a:endParaRPr>
          </a:p>
          <a:p>
            <a:pPr marL="12700" marR="5080">
              <a:lnSpc>
                <a:spcPct val="146700"/>
              </a:lnSpc>
              <a:tabLst>
                <a:tab pos="469265" algn="l"/>
                <a:tab pos="1287145" algn="l"/>
                <a:tab pos="1680210" algn="l"/>
                <a:tab pos="3204845" algn="l"/>
                <a:tab pos="3575050" algn="l"/>
                <a:tab pos="4234180" algn="l"/>
              </a:tabLst>
            </a:pPr>
            <a:r>
              <a:rPr sz="1200" spc="-25" dirty="0">
                <a:latin typeface="Cambria"/>
                <a:cs typeface="Cambria"/>
              </a:rPr>
              <a:t>7.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Peraturan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5" dirty="0">
                <a:latin typeface="Cambria"/>
                <a:cs typeface="Cambria"/>
              </a:rPr>
              <a:t>18</a:t>
            </a:r>
            <a:r>
              <a:rPr sz="1000" spc="-25" dirty="0">
                <a:latin typeface="Cambria"/>
                <a:cs typeface="Cambria"/>
              </a:rPr>
              <a:t>C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Peraturan-Peraturan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5" dirty="0">
                <a:latin typeface="Cambria"/>
                <a:cs typeface="Cambria"/>
              </a:rPr>
              <a:t>ibu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dipinda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selepas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subperaturan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(3)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subperaturan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62116" y="1161032"/>
            <a:ext cx="8947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mbria"/>
                <a:cs typeface="Cambria"/>
              </a:rPr>
              <a:t>memasukkan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8" y="1878834"/>
            <a:ext cx="5760085" cy="697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marR="6350" indent="228600" algn="just">
              <a:lnSpc>
                <a:spcPct val="1467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“(4)</a:t>
            </a:r>
            <a:r>
              <a:rPr sz="1200" spc="484" dirty="0">
                <a:latin typeface="Cambria"/>
                <a:cs typeface="Cambria"/>
              </a:rPr>
              <a:t>  </a:t>
            </a:r>
            <a:r>
              <a:rPr sz="1200" dirty="0">
                <a:latin typeface="Cambria"/>
                <a:cs typeface="Cambria"/>
              </a:rPr>
              <a:t>Tiada</a:t>
            </a:r>
            <a:r>
              <a:rPr sz="1200" spc="13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label</a:t>
            </a:r>
            <a:r>
              <a:rPr sz="1200" spc="12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pada</a:t>
            </a:r>
            <a:r>
              <a:rPr sz="1200" spc="13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suatu</a:t>
            </a:r>
            <a:r>
              <a:rPr sz="1200" spc="12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bungkusan</a:t>
            </a:r>
            <a:r>
              <a:rPr sz="1200" spc="13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13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mengandungi</a:t>
            </a:r>
            <a:r>
              <a:rPr sz="1200" spc="135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apa-</a:t>
            </a:r>
            <a:r>
              <a:rPr sz="1200" spc="-25" dirty="0">
                <a:latin typeface="Cambria"/>
                <a:cs typeface="Cambria"/>
              </a:rPr>
              <a:t>apa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makanan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boleh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menunjukkan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akuan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kandungan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nutrien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kecuali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dibenarkan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dalam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Peraturan-</a:t>
            </a:r>
            <a:r>
              <a:rPr sz="1200" dirty="0">
                <a:latin typeface="Cambria"/>
                <a:cs typeface="Cambria"/>
              </a:rPr>
              <a:t>Peraturan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ini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atau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dengan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kelulusan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bertulis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terlebih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dahulu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daripada</a:t>
            </a:r>
            <a:r>
              <a:rPr sz="1200" spc="-6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Pengarah.”.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10" dirty="0">
                <a:latin typeface="Cambria"/>
                <a:cs typeface="Cambria"/>
              </a:rPr>
              <a:t>Pindaan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peraturan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Cambria"/>
                <a:cs typeface="Cambria"/>
              </a:rPr>
              <a:t>18</a:t>
            </a:r>
            <a:r>
              <a:rPr sz="1000" b="1" spc="-25" dirty="0">
                <a:latin typeface="Cambria"/>
                <a:cs typeface="Cambria"/>
              </a:rPr>
              <a:t>D</a:t>
            </a:r>
            <a:endParaRPr sz="10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spcBef>
                <a:spcPts val="670"/>
              </a:spcBef>
              <a:buAutoNum type="arabicPeriod" startAt="8"/>
              <a:tabLst>
                <a:tab pos="469265" algn="l"/>
              </a:tabLst>
            </a:pPr>
            <a:r>
              <a:rPr sz="1200" dirty="0">
                <a:latin typeface="Cambria"/>
                <a:cs typeface="Cambria"/>
              </a:rPr>
              <a:t>Perenggan</a:t>
            </a:r>
            <a:r>
              <a:rPr sz="1200" spc="13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18</a:t>
            </a:r>
            <a:r>
              <a:rPr sz="1000" dirty="0">
                <a:latin typeface="Cambria"/>
                <a:cs typeface="Cambria"/>
              </a:rPr>
              <a:t>D</a:t>
            </a:r>
            <a:r>
              <a:rPr sz="1200" dirty="0">
                <a:latin typeface="Cambria"/>
                <a:cs typeface="Cambria"/>
              </a:rPr>
              <a:t>(3)</a:t>
            </a:r>
            <a:r>
              <a:rPr sz="1200" i="1" dirty="0">
                <a:latin typeface="Cambria"/>
                <a:cs typeface="Cambria"/>
              </a:rPr>
              <a:t>(c)</a:t>
            </a:r>
            <a:r>
              <a:rPr sz="1200" spc="145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Peraturan-</a:t>
            </a:r>
            <a:r>
              <a:rPr sz="1200" dirty="0">
                <a:latin typeface="Cambria"/>
                <a:cs typeface="Cambria"/>
              </a:rPr>
              <a:t>Peraturan</a:t>
            </a:r>
            <a:r>
              <a:rPr sz="1200" spc="13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ibu</a:t>
            </a:r>
            <a:r>
              <a:rPr sz="1200" spc="13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dipinda</a:t>
            </a:r>
            <a:r>
              <a:rPr sz="1200" spc="14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dengan</a:t>
            </a:r>
            <a:r>
              <a:rPr sz="1200" spc="140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memotong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200" spc="-10" dirty="0">
                <a:latin typeface="Cambria"/>
                <a:cs typeface="Cambria"/>
              </a:rPr>
              <a:t>perkataan</a:t>
            </a:r>
            <a:r>
              <a:rPr sz="1200" spc="-2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“dalam</a:t>
            </a:r>
            <a:r>
              <a:rPr sz="1200" spc="-2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Nilai</a:t>
            </a:r>
            <a:r>
              <a:rPr sz="1200" spc="-3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Rujukan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Nutrien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(NRN)”.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195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200" b="1" spc="-10" dirty="0">
                <a:latin typeface="Cambria"/>
                <a:cs typeface="Cambria"/>
              </a:rPr>
              <a:t>Pindaan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peraturan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Cambria"/>
                <a:cs typeface="Cambria"/>
              </a:rPr>
              <a:t>18</a:t>
            </a:r>
            <a:r>
              <a:rPr sz="1000" b="1" spc="-25" dirty="0">
                <a:latin typeface="Cambria"/>
                <a:cs typeface="Cambria"/>
              </a:rPr>
              <a:t>E</a:t>
            </a:r>
            <a:endParaRPr sz="10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spcBef>
                <a:spcPts val="675"/>
              </a:spcBef>
              <a:buAutoNum type="arabicPeriod" startAt="9"/>
              <a:tabLst>
                <a:tab pos="469265" algn="l"/>
              </a:tabLst>
            </a:pPr>
            <a:r>
              <a:rPr sz="1200" spc="-10" dirty="0">
                <a:latin typeface="Cambria"/>
                <a:cs typeface="Cambria"/>
              </a:rPr>
              <a:t>Peraturan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18</a:t>
            </a:r>
            <a:r>
              <a:rPr sz="1000" dirty="0">
                <a:latin typeface="Cambria"/>
                <a:cs typeface="Cambria"/>
              </a:rPr>
              <a:t>E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Peraturan-Peraturan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ibu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dipinda—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10"/>
              </a:spcBef>
              <a:buFont typeface="Cambria"/>
              <a:buAutoNum type="arabicPeriod" startAt="9"/>
            </a:pPr>
            <a:endParaRPr sz="1200">
              <a:latin typeface="Cambria"/>
              <a:cs typeface="Cambria"/>
            </a:endParaRPr>
          </a:p>
          <a:p>
            <a:pPr marL="926465" marR="5080" lvl="1" indent="-457200" algn="just">
              <a:lnSpc>
                <a:spcPct val="146500"/>
              </a:lnSpc>
              <a:buFont typeface="Cambria"/>
              <a:buAutoNum type="alphaLcParenBoth"/>
              <a:tabLst>
                <a:tab pos="926465" algn="l"/>
              </a:tabLst>
            </a:pPr>
            <a:r>
              <a:rPr sz="1200" dirty="0">
                <a:latin typeface="Cambria"/>
                <a:cs typeface="Cambria"/>
              </a:rPr>
              <a:t>dalam</a:t>
            </a:r>
            <a:r>
              <a:rPr sz="1200" spc="320" dirty="0">
                <a:latin typeface="Times New Roman"/>
                <a:cs typeface="Times New Roman"/>
              </a:rPr>
              <a:t>   </a:t>
            </a:r>
            <a:r>
              <a:rPr sz="1200" dirty="0">
                <a:latin typeface="Cambria"/>
                <a:cs typeface="Cambria"/>
              </a:rPr>
              <a:t>subperaturan</a:t>
            </a:r>
            <a:r>
              <a:rPr sz="1200" spc="325" dirty="0">
                <a:latin typeface="Times New Roman"/>
                <a:cs typeface="Times New Roman"/>
              </a:rPr>
              <a:t>   </a:t>
            </a:r>
            <a:r>
              <a:rPr sz="1200" dirty="0">
                <a:latin typeface="Cambria"/>
                <a:cs typeface="Cambria"/>
              </a:rPr>
              <a:t>(3),</a:t>
            </a:r>
            <a:r>
              <a:rPr sz="1200" spc="325" dirty="0">
                <a:latin typeface="Times New Roman"/>
                <a:cs typeface="Times New Roman"/>
              </a:rPr>
              <a:t>   </a:t>
            </a:r>
            <a:r>
              <a:rPr sz="1200" dirty="0">
                <a:latin typeface="Cambria"/>
                <a:cs typeface="Cambria"/>
              </a:rPr>
              <a:t>dengan</a:t>
            </a:r>
            <a:r>
              <a:rPr sz="1200" spc="325" dirty="0">
                <a:latin typeface="Times New Roman"/>
                <a:cs typeface="Times New Roman"/>
              </a:rPr>
              <a:t>   </a:t>
            </a:r>
            <a:r>
              <a:rPr sz="1200" dirty="0">
                <a:latin typeface="Cambria"/>
                <a:cs typeface="Cambria"/>
              </a:rPr>
              <a:t>menggantikan</a:t>
            </a:r>
            <a:r>
              <a:rPr sz="1200" spc="325" dirty="0">
                <a:latin typeface="Times New Roman"/>
                <a:cs typeface="Times New Roman"/>
              </a:rPr>
              <a:t>   </a:t>
            </a:r>
            <a:r>
              <a:rPr sz="1200" spc="-10" dirty="0">
                <a:latin typeface="Cambria"/>
                <a:cs typeface="Cambria"/>
              </a:rPr>
              <a:t>perkataan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“jumlah</a:t>
            </a:r>
            <a:r>
              <a:rPr sz="1200" spc="19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nutrien</a:t>
            </a:r>
            <a:r>
              <a:rPr sz="1200" spc="19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pada</a:t>
            </a:r>
            <a:r>
              <a:rPr sz="1200" spc="19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tahap</a:t>
            </a:r>
            <a:r>
              <a:rPr sz="1200" spc="20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18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dianggap</a:t>
            </a:r>
            <a:r>
              <a:rPr sz="1200" spc="20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sebagai</a:t>
            </a:r>
            <a:r>
              <a:rPr sz="1200" spc="19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sumber</a:t>
            </a:r>
            <a:r>
              <a:rPr sz="1200" spc="19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nutrien</a:t>
            </a:r>
            <a:r>
              <a:rPr sz="1200" spc="195" dirty="0">
                <a:latin typeface="Cambria"/>
                <a:cs typeface="Cambria"/>
              </a:rPr>
              <a:t> </a:t>
            </a:r>
            <a:r>
              <a:rPr sz="1200" spc="-25" dirty="0">
                <a:latin typeface="Cambria"/>
                <a:cs typeface="Cambria"/>
              </a:rPr>
              <a:t>itu </a:t>
            </a:r>
            <a:r>
              <a:rPr sz="1200" dirty="0">
                <a:latin typeface="Cambria"/>
                <a:cs typeface="Cambria"/>
              </a:rPr>
              <a:t>bagi</a:t>
            </a:r>
            <a:r>
              <a:rPr sz="1200" spc="40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jumlah</a:t>
            </a:r>
            <a:r>
              <a:rPr sz="1200" spc="40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rujukan</a:t>
            </a:r>
            <a:r>
              <a:rPr sz="1200" spc="4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sebagaimana</a:t>
            </a:r>
            <a:r>
              <a:rPr sz="1200" spc="40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40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dinyatakan</a:t>
            </a:r>
            <a:r>
              <a:rPr sz="1200" spc="4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dalam</a:t>
            </a:r>
            <a:r>
              <a:rPr sz="1200" spc="40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Daftar</a:t>
            </a:r>
            <a:r>
              <a:rPr sz="1200" spc="40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II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kepada</a:t>
            </a:r>
            <a:r>
              <a:rPr sz="1200" spc="27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Jadual</a:t>
            </a:r>
            <a:r>
              <a:rPr sz="1200" spc="305" dirty="0">
                <a:latin typeface="Cambria"/>
                <a:cs typeface="Cambria"/>
              </a:rPr>
              <a:t>  </a:t>
            </a:r>
            <a:r>
              <a:rPr sz="1200" dirty="0">
                <a:latin typeface="Cambria"/>
                <a:cs typeface="Cambria"/>
              </a:rPr>
              <a:t>Kelima</a:t>
            </a:r>
            <a:r>
              <a:rPr sz="1200" spc="305" dirty="0">
                <a:latin typeface="Cambria"/>
                <a:cs typeface="Cambria"/>
              </a:rPr>
              <a:t>  </a:t>
            </a:r>
            <a:r>
              <a:rPr sz="1200" dirty="0">
                <a:latin typeface="Cambria"/>
                <a:cs typeface="Cambria"/>
              </a:rPr>
              <a:t>A”</a:t>
            </a:r>
            <a:r>
              <a:rPr sz="1200" spc="305" dirty="0">
                <a:latin typeface="Cambria"/>
                <a:cs typeface="Cambria"/>
              </a:rPr>
              <a:t>  </a:t>
            </a:r>
            <a:r>
              <a:rPr sz="1200" dirty="0">
                <a:latin typeface="Cambria"/>
                <a:cs typeface="Cambria"/>
              </a:rPr>
              <a:t>dengan</a:t>
            </a:r>
            <a:r>
              <a:rPr sz="1200" spc="310" dirty="0">
                <a:latin typeface="Cambria"/>
                <a:cs typeface="Cambria"/>
              </a:rPr>
              <a:t>  </a:t>
            </a:r>
            <a:r>
              <a:rPr sz="1200" dirty="0">
                <a:latin typeface="Cambria"/>
                <a:cs typeface="Cambria"/>
              </a:rPr>
              <a:t>perkataan</a:t>
            </a:r>
            <a:r>
              <a:rPr sz="1200" spc="305" dirty="0">
                <a:latin typeface="Cambria"/>
                <a:cs typeface="Cambria"/>
              </a:rPr>
              <a:t>  </a:t>
            </a:r>
            <a:r>
              <a:rPr sz="1200" dirty="0">
                <a:latin typeface="Cambria"/>
                <a:cs typeface="Cambria"/>
              </a:rPr>
              <a:t>“amaun</a:t>
            </a:r>
            <a:r>
              <a:rPr sz="1200" spc="320" dirty="0">
                <a:latin typeface="Cambria"/>
                <a:cs typeface="Cambria"/>
              </a:rPr>
              <a:t>  </a:t>
            </a:r>
            <a:r>
              <a:rPr sz="1200" spc="-10" dirty="0">
                <a:latin typeface="Cambria"/>
                <a:cs typeface="Cambria"/>
              </a:rPr>
              <a:t>minimum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33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diperlukan</a:t>
            </a:r>
            <a:r>
              <a:rPr sz="1200" spc="34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bagi</a:t>
            </a:r>
            <a:r>
              <a:rPr sz="1200" spc="34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setiap</a:t>
            </a:r>
            <a:r>
              <a:rPr sz="1200" spc="34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amaun</a:t>
            </a:r>
            <a:r>
              <a:rPr sz="1200" spc="33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nutrien</a:t>
            </a:r>
            <a:r>
              <a:rPr sz="1200" spc="33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itu</a:t>
            </a:r>
            <a:r>
              <a:rPr sz="1200" spc="345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sebagaimana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dinyatakan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dalam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Daftar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III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kepada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Jadual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Kelima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A”;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70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marL="926465" marR="8255" lvl="1" indent="-457200" algn="just">
              <a:lnSpc>
                <a:spcPct val="146700"/>
              </a:lnSpc>
              <a:buFont typeface="Cambria"/>
              <a:buAutoNum type="alphaLcParenBoth"/>
              <a:tabLst>
                <a:tab pos="926465" algn="l"/>
              </a:tabLst>
            </a:pPr>
            <a:r>
              <a:rPr sz="1200" dirty="0">
                <a:latin typeface="Cambria"/>
                <a:cs typeface="Cambria"/>
              </a:rPr>
              <a:t>dengan</a:t>
            </a:r>
            <a:r>
              <a:rPr sz="1200" spc="42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menggantikan</a:t>
            </a:r>
            <a:r>
              <a:rPr sz="1200" spc="42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subperaturan</a:t>
            </a:r>
            <a:r>
              <a:rPr sz="1200" spc="42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(4)</a:t>
            </a:r>
            <a:r>
              <a:rPr sz="1200" spc="42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dengan</a:t>
            </a:r>
            <a:r>
              <a:rPr sz="1200" spc="425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subperaturan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10"/>
              </a:spcBef>
            </a:pPr>
            <a:endParaRPr sz="1200">
              <a:latin typeface="Cambria"/>
              <a:cs typeface="Cambria"/>
            </a:endParaRPr>
          </a:p>
          <a:p>
            <a:pPr marL="926465" marR="6985" indent="228600" algn="just">
              <a:lnSpc>
                <a:spcPct val="146400"/>
              </a:lnSpc>
            </a:pPr>
            <a:r>
              <a:rPr sz="1200" dirty="0">
                <a:latin typeface="Cambria"/>
                <a:cs typeface="Cambria"/>
              </a:rPr>
              <a:t>“(4)</a:t>
            </a:r>
            <a:r>
              <a:rPr sz="1200" spc="480" dirty="0">
                <a:latin typeface="Cambria"/>
                <a:cs typeface="Cambria"/>
              </a:rPr>
              <a:t>  </a:t>
            </a:r>
            <a:r>
              <a:rPr sz="1200" dirty="0">
                <a:latin typeface="Cambria"/>
                <a:cs typeface="Cambria"/>
              </a:rPr>
              <a:t>Hanya</a:t>
            </a:r>
            <a:r>
              <a:rPr sz="1200" spc="48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akuan</a:t>
            </a:r>
            <a:r>
              <a:rPr sz="1200" spc="4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fungsi</a:t>
            </a:r>
            <a:r>
              <a:rPr sz="1200" spc="4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nutrien</a:t>
            </a:r>
            <a:r>
              <a:rPr sz="1200" spc="4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atau</a:t>
            </a:r>
            <a:r>
              <a:rPr sz="1200" spc="4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apa-apa</a:t>
            </a:r>
            <a:r>
              <a:rPr sz="1200" spc="4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perkataan</a:t>
            </a:r>
            <a:r>
              <a:rPr sz="1200" spc="48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lain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48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mempunyai</a:t>
            </a:r>
            <a:r>
              <a:rPr sz="1200" spc="4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makna</a:t>
            </a:r>
            <a:r>
              <a:rPr sz="1200" spc="4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48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sama</a:t>
            </a:r>
            <a:r>
              <a:rPr sz="1200" spc="4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sebagaimana</a:t>
            </a:r>
            <a:r>
              <a:rPr sz="1200" spc="4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484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dinyatakan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dalam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Daftar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III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kepada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Jadual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Kelima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dibenarkan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untuk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dinyatakan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pada</a:t>
            </a:r>
            <a:r>
              <a:rPr sz="1200" spc="-4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label.”;</a:t>
            </a:r>
            <a:r>
              <a:rPr sz="1200" spc="-35" dirty="0">
                <a:latin typeface="Cambria"/>
                <a:cs typeface="Cambria"/>
              </a:rPr>
              <a:t> </a:t>
            </a:r>
            <a:r>
              <a:rPr sz="1200" spc="-25" dirty="0">
                <a:latin typeface="Cambria"/>
                <a:cs typeface="Cambria"/>
              </a:rPr>
              <a:t>dan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3658233" y="9954230"/>
            <a:ext cx="256540" cy="20447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>
                <a:latin typeface="Cambria"/>
                <a:cs typeface="Cambria"/>
              </a:rPr>
              <a:t>13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855970" y="436879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998" y="892809"/>
            <a:ext cx="5756275" cy="1280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>
              <a:lnSpc>
                <a:spcPct val="100000"/>
              </a:lnSpc>
              <a:spcBef>
                <a:spcPts val="100"/>
              </a:spcBef>
              <a:tabLst>
                <a:tab pos="926465" algn="l"/>
              </a:tabLst>
            </a:pPr>
            <a:r>
              <a:rPr sz="1200" i="1" spc="-25" dirty="0">
                <a:latin typeface="Cambria"/>
                <a:cs typeface="Cambria"/>
              </a:rPr>
              <a:t>(c)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memotong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subperaturan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(4</a:t>
            </a:r>
            <a:r>
              <a:rPr sz="1000" dirty="0">
                <a:latin typeface="Cambria"/>
                <a:cs typeface="Cambria"/>
              </a:rPr>
              <a:t>A</a:t>
            </a:r>
            <a:r>
              <a:rPr sz="1200" dirty="0">
                <a:latin typeface="Cambria"/>
                <a:cs typeface="Cambria"/>
              </a:rPr>
              <a:t>)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(4</a:t>
            </a:r>
            <a:r>
              <a:rPr sz="1000" spc="-10" dirty="0">
                <a:latin typeface="Cambria"/>
                <a:cs typeface="Cambria"/>
              </a:rPr>
              <a:t>B</a:t>
            </a:r>
            <a:r>
              <a:rPr sz="1200" spc="-10" dirty="0">
                <a:latin typeface="Cambria"/>
                <a:cs typeface="Cambria"/>
              </a:rPr>
              <a:t>).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200" b="1" spc="-10" dirty="0">
                <a:latin typeface="Cambria"/>
                <a:cs typeface="Cambria"/>
              </a:rPr>
              <a:t>Peraturan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baharu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Cambria"/>
                <a:cs typeface="Cambria"/>
              </a:rPr>
              <a:t>18</a:t>
            </a:r>
            <a:r>
              <a:rPr sz="1000" b="1" spc="-25" dirty="0">
                <a:latin typeface="Cambria"/>
                <a:cs typeface="Cambria"/>
              </a:rPr>
              <a:t>F</a:t>
            </a:r>
            <a:endParaRPr sz="1000">
              <a:latin typeface="Cambria"/>
              <a:cs typeface="Cambria"/>
            </a:endParaRPr>
          </a:p>
          <a:p>
            <a:pPr marL="12700" marR="5080">
              <a:lnSpc>
                <a:spcPct val="145800"/>
              </a:lnSpc>
              <a:spcBef>
                <a:spcPts val="15"/>
              </a:spcBef>
              <a:tabLst>
                <a:tab pos="372110" algn="l"/>
              </a:tabLst>
            </a:pPr>
            <a:r>
              <a:rPr sz="1200" spc="-25" dirty="0">
                <a:latin typeface="Cambria"/>
                <a:cs typeface="Cambria"/>
              </a:rPr>
              <a:t>10.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Peraturan-</a:t>
            </a:r>
            <a:r>
              <a:rPr sz="1200" dirty="0">
                <a:latin typeface="Cambria"/>
                <a:cs typeface="Cambria"/>
              </a:rPr>
              <a:t>Peraturan</a:t>
            </a:r>
            <a:r>
              <a:rPr sz="1200" spc="3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ibu</a:t>
            </a:r>
            <a:r>
              <a:rPr sz="1200" spc="2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dipinda</a:t>
            </a:r>
            <a:r>
              <a:rPr sz="1200" spc="3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dengan</a:t>
            </a:r>
            <a:r>
              <a:rPr sz="1200" spc="3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memasukkan</a:t>
            </a:r>
            <a:r>
              <a:rPr sz="1200" spc="3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selepas</a:t>
            </a:r>
            <a:r>
              <a:rPr sz="1200" spc="3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peraturan</a:t>
            </a:r>
            <a:r>
              <a:rPr sz="1200" spc="30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18</a:t>
            </a:r>
            <a:r>
              <a:rPr sz="1000" spc="-25" dirty="0">
                <a:latin typeface="Cambria"/>
                <a:cs typeface="Cambria"/>
              </a:rPr>
              <a:t>E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peraturan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1617" y="2415286"/>
            <a:ext cx="534670" cy="830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6800"/>
              </a:lnSpc>
              <a:spcBef>
                <a:spcPts val="95"/>
              </a:spcBef>
            </a:pPr>
            <a:r>
              <a:rPr sz="1200" dirty="0">
                <a:latin typeface="Cambria"/>
                <a:cs typeface="Cambria"/>
              </a:rPr>
              <a:t>“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Akuan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fungsi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lain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40279" y="2415286"/>
            <a:ext cx="3926840" cy="1367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67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18</a:t>
            </a:r>
            <a:r>
              <a:rPr sz="1000" dirty="0">
                <a:latin typeface="Cambria"/>
                <a:cs typeface="Cambria"/>
              </a:rPr>
              <a:t>F.</a:t>
            </a:r>
            <a:r>
              <a:rPr sz="10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(1)</a:t>
            </a:r>
            <a:r>
              <a:rPr sz="1200" spc="450" dirty="0">
                <a:latin typeface="Times New Roman"/>
                <a:cs typeface="Times New Roman"/>
              </a:rPr>
              <a:t>   </a:t>
            </a:r>
            <a:r>
              <a:rPr sz="1200" spc="-10" dirty="0">
                <a:latin typeface="Cambria"/>
                <a:cs typeface="Cambria"/>
              </a:rPr>
              <a:t>Dalam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peraturan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ini,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“akuan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fungsi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lain”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ertinya </a:t>
            </a:r>
            <a:r>
              <a:rPr sz="1200" dirty="0">
                <a:latin typeface="Cambria"/>
                <a:cs typeface="Cambria"/>
              </a:rPr>
              <a:t>akuan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memperihalkan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kesan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spesifik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benefisial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dari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komponen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makanan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lain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dalam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makanan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itu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yang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memberikan</a:t>
            </a:r>
            <a:r>
              <a:rPr sz="1200" spc="4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sumbangan</a:t>
            </a:r>
            <a:r>
              <a:rPr sz="1200" spc="4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positif</a:t>
            </a:r>
            <a:r>
              <a:rPr sz="1200" spc="4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kepada</a:t>
            </a:r>
            <a:r>
              <a:rPr sz="1200" spc="45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kesihatan</a:t>
            </a:r>
            <a:r>
              <a:rPr sz="1200" spc="46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atau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peningkatan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suatu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fungsi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badan.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40278" y="4023477"/>
            <a:ext cx="3926204" cy="485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84" marR="7620" indent="820419" algn="just">
              <a:lnSpc>
                <a:spcPct val="146700"/>
              </a:lnSpc>
              <a:spcBef>
                <a:spcPts val="100"/>
              </a:spcBef>
              <a:buAutoNum type="arabicParenBoth" startAt="2"/>
              <a:tabLst>
                <a:tab pos="852805" algn="l"/>
              </a:tabLst>
            </a:pPr>
            <a:r>
              <a:rPr sz="1200" dirty="0">
                <a:latin typeface="Cambria"/>
                <a:cs typeface="Cambria"/>
              </a:rPr>
              <a:t>Akuan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fungsi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lain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tidak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boleh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membayangkan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atau</a:t>
            </a:r>
            <a:r>
              <a:rPr sz="1200" spc="4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memasukkan</a:t>
            </a:r>
            <a:r>
              <a:rPr sz="1200" spc="4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apa-</a:t>
            </a:r>
            <a:r>
              <a:rPr sz="1200" dirty="0">
                <a:latin typeface="Cambria"/>
                <a:cs typeface="Cambria"/>
              </a:rPr>
              <a:t>apa</a:t>
            </a:r>
            <a:r>
              <a:rPr sz="1200" spc="4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pernyataan</a:t>
            </a:r>
            <a:r>
              <a:rPr sz="1200" spc="4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4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membawa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maksud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bahawa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nutrien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itu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mampu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menyembuhkan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atau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merawat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penyakit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atau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melindungi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daripada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penyakit.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5"/>
              </a:spcBef>
              <a:buFont typeface="Cambria"/>
              <a:buAutoNum type="arabicParenBoth" startAt="2"/>
            </a:pPr>
            <a:endParaRPr sz="1200">
              <a:latin typeface="Cambria"/>
              <a:cs typeface="Cambria"/>
            </a:endParaRPr>
          </a:p>
          <a:p>
            <a:pPr marL="12700" marR="5080" indent="901065" algn="just">
              <a:lnSpc>
                <a:spcPct val="146600"/>
              </a:lnSpc>
              <a:buAutoNum type="arabicParenBoth" startAt="2"/>
              <a:tabLst>
                <a:tab pos="913765" algn="l"/>
              </a:tabLst>
            </a:pPr>
            <a:r>
              <a:rPr sz="1200" dirty="0">
                <a:latin typeface="Cambria"/>
                <a:cs typeface="Cambria"/>
              </a:rPr>
              <a:t>Tiada</a:t>
            </a:r>
            <a:r>
              <a:rPr sz="1200" spc="12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label</a:t>
            </a:r>
            <a:r>
              <a:rPr sz="1200" spc="114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12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memperihalkan</a:t>
            </a:r>
            <a:r>
              <a:rPr sz="1200" spc="114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apa-</a:t>
            </a:r>
            <a:r>
              <a:rPr sz="1200" spc="-25" dirty="0">
                <a:latin typeface="Cambria"/>
                <a:cs typeface="Cambria"/>
              </a:rPr>
              <a:t>apa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makanan</a:t>
            </a:r>
            <a:r>
              <a:rPr sz="1200" spc="34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boleh</a:t>
            </a:r>
            <a:r>
              <a:rPr sz="1200" spc="34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memasukkan</a:t>
            </a:r>
            <a:r>
              <a:rPr sz="1200" spc="340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apa-</a:t>
            </a:r>
            <a:r>
              <a:rPr sz="1200" dirty="0">
                <a:latin typeface="Cambria"/>
                <a:cs typeface="Cambria"/>
              </a:rPr>
              <a:t>apa</a:t>
            </a:r>
            <a:r>
              <a:rPr sz="1200" spc="34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akuan</a:t>
            </a:r>
            <a:r>
              <a:rPr sz="1200" spc="340" dirty="0">
                <a:latin typeface="Times New Roman"/>
                <a:cs typeface="Times New Roman"/>
              </a:rPr>
              <a:t>  </a:t>
            </a:r>
            <a:r>
              <a:rPr sz="1200" spc="-20" dirty="0">
                <a:latin typeface="Cambria"/>
                <a:cs typeface="Cambria"/>
              </a:rPr>
              <a:t>yang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berhubungan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dengan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fungsi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komponen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makanan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lain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dalam</a:t>
            </a:r>
            <a:r>
              <a:rPr sz="1200" spc="3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badan</a:t>
            </a:r>
            <a:r>
              <a:rPr sz="1200" spc="3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melainkan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jika</a:t>
            </a:r>
            <a:r>
              <a:rPr sz="1200" spc="3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makanan</a:t>
            </a:r>
            <a:r>
              <a:rPr sz="1200" spc="3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itu</a:t>
            </a:r>
            <a:r>
              <a:rPr sz="1200" spc="2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30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baginya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akuan</a:t>
            </a:r>
            <a:r>
              <a:rPr sz="1200" spc="18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fungsi</a:t>
            </a:r>
            <a:r>
              <a:rPr sz="1200" spc="18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itu</a:t>
            </a:r>
            <a:r>
              <a:rPr sz="1200" spc="18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dibuat</a:t>
            </a:r>
            <a:r>
              <a:rPr sz="1200" spc="18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mematuhi</a:t>
            </a:r>
            <a:r>
              <a:rPr sz="1200" spc="18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amaun</a:t>
            </a:r>
            <a:r>
              <a:rPr sz="1200" spc="180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minimum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komponen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makanan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lain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dan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syarat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lain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dinyatakan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dalam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Daftar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IV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kepada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Jadual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Kelima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A.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695"/>
              </a:spcBef>
              <a:buFont typeface="Cambria"/>
              <a:buAutoNum type="arabicParenBoth" startAt="2"/>
            </a:pPr>
            <a:endParaRPr sz="1200">
              <a:latin typeface="Cambria"/>
              <a:cs typeface="Cambria"/>
            </a:endParaRPr>
          </a:p>
          <a:p>
            <a:pPr marL="12700" marR="5080" indent="802005" algn="just">
              <a:lnSpc>
                <a:spcPct val="146700"/>
              </a:lnSpc>
              <a:buAutoNum type="arabicParenBoth" startAt="2"/>
              <a:tabLst>
                <a:tab pos="814705" algn="l"/>
              </a:tabLst>
            </a:pPr>
            <a:r>
              <a:rPr sz="1200" spc="-10" dirty="0">
                <a:latin typeface="Cambria"/>
                <a:cs typeface="Cambria"/>
              </a:rPr>
              <a:t>Tiada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label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pada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bungkusan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yang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berisi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apa-</a:t>
            </a:r>
            <a:r>
              <a:rPr sz="1200" spc="-25" dirty="0">
                <a:latin typeface="Cambria"/>
                <a:cs typeface="Cambria"/>
              </a:rPr>
              <a:t>apa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makanan</a:t>
            </a:r>
            <a:r>
              <a:rPr sz="1200" spc="3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boleh</a:t>
            </a:r>
            <a:r>
              <a:rPr sz="1200" spc="3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mengandungi</a:t>
            </a:r>
            <a:r>
              <a:rPr sz="1200" spc="3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akuan</a:t>
            </a:r>
            <a:r>
              <a:rPr sz="1200" spc="3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fungsi</a:t>
            </a:r>
            <a:r>
              <a:rPr sz="1200" spc="3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lain</a:t>
            </a:r>
            <a:r>
              <a:rPr sz="1200" spc="3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kecuali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akuan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dibenarkan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dalam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Peraturan-</a:t>
            </a:r>
            <a:r>
              <a:rPr sz="1200" dirty="0">
                <a:latin typeface="Cambria"/>
                <a:cs typeface="Cambria"/>
              </a:rPr>
              <a:t>Peraturan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ini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atau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dengan</a:t>
            </a:r>
            <a:r>
              <a:rPr sz="1200" spc="24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kelulusan</a:t>
            </a:r>
            <a:r>
              <a:rPr sz="1200" spc="25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bertulis</a:t>
            </a:r>
            <a:r>
              <a:rPr sz="1200" spc="25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terlebih</a:t>
            </a:r>
            <a:r>
              <a:rPr sz="1200" spc="25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dahulu</a:t>
            </a:r>
            <a:r>
              <a:rPr sz="1200" spc="254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daripada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Pengarah.”.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3658233" y="9954230"/>
            <a:ext cx="256540" cy="20447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>
                <a:latin typeface="Cambria"/>
                <a:cs typeface="Cambria"/>
              </a:rPr>
              <a:t>14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2002" y="436879"/>
            <a:ext cx="5758815" cy="2790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40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200" b="1" spc="-10" dirty="0">
                <a:latin typeface="Cambria"/>
                <a:cs typeface="Cambria"/>
              </a:rPr>
              <a:t>Pindaan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peraturan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Cambria"/>
                <a:cs typeface="Cambria"/>
              </a:rPr>
              <a:t>19</a:t>
            </a:r>
            <a:endParaRPr sz="12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spcBef>
                <a:spcPts val="675"/>
              </a:spcBef>
              <a:buAutoNum type="arabicPeriod" startAt="11"/>
              <a:tabLst>
                <a:tab pos="469265" algn="l"/>
              </a:tabLst>
            </a:pPr>
            <a:r>
              <a:rPr sz="1200" spc="-10" dirty="0">
                <a:latin typeface="Cambria"/>
                <a:cs typeface="Cambria"/>
              </a:rPr>
              <a:t>Subperaturan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19(6)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Peraturan-Peraturan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ibu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dipinda—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280"/>
              </a:spcBef>
              <a:buFont typeface="Cambria"/>
              <a:buAutoNum type="arabicPeriod" startAt="11"/>
            </a:pPr>
            <a:endParaRPr sz="1200">
              <a:latin typeface="Cambria"/>
              <a:cs typeface="Cambria"/>
            </a:endParaRPr>
          </a:p>
          <a:p>
            <a:pPr marL="926465" lvl="1" indent="-457200">
              <a:lnSpc>
                <a:spcPct val="100000"/>
              </a:lnSpc>
              <a:buFont typeface="Cambria"/>
              <a:buAutoNum type="alphaLcParenBoth"/>
              <a:tabLst>
                <a:tab pos="926465" algn="l"/>
              </a:tabLst>
            </a:pPr>
            <a:r>
              <a:rPr sz="1200" spc="-10" dirty="0">
                <a:latin typeface="Cambria"/>
                <a:cs typeface="Cambria"/>
              </a:rPr>
              <a:t>dalam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perenggan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spc="-20" dirty="0">
                <a:latin typeface="Cambria"/>
                <a:cs typeface="Cambria"/>
              </a:rPr>
              <a:t>(a)</a:t>
            </a:r>
            <a:r>
              <a:rPr sz="1200" spc="-20" dirty="0">
                <a:latin typeface="Cambria"/>
                <a:cs typeface="Cambria"/>
              </a:rPr>
              <a:t>—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660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marL="1382395" marR="5080" lvl="2" indent="-455930" algn="just">
              <a:lnSpc>
                <a:spcPct val="146500"/>
              </a:lnSpc>
              <a:buAutoNum type="romanLcParenBoth"/>
              <a:tabLst>
                <a:tab pos="1383665" algn="l"/>
              </a:tabLst>
            </a:pPr>
            <a:r>
              <a:rPr sz="1200" dirty="0">
                <a:latin typeface="Cambria"/>
                <a:cs typeface="Cambria"/>
              </a:rPr>
              <a:t>dengan</a:t>
            </a:r>
            <a:r>
              <a:rPr sz="1200" spc="28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menggantikan</a:t>
            </a:r>
            <a:r>
              <a:rPr sz="1200" spc="28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perkataan</a:t>
            </a:r>
            <a:r>
              <a:rPr sz="1200" spc="315" dirty="0">
                <a:latin typeface="Cambria"/>
                <a:cs typeface="Cambria"/>
              </a:rPr>
              <a:t>  </a:t>
            </a:r>
            <a:r>
              <a:rPr sz="1200" dirty="0">
                <a:latin typeface="Cambria"/>
                <a:cs typeface="Cambria"/>
              </a:rPr>
              <a:t>“(masukkan</a:t>
            </a:r>
            <a:r>
              <a:rPr sz="1200" spc="28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nama</a:t>
            </a:r>
            <a:r>
              <a:rPr sz="1200" spc="280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kimia</a:t>
            </a:r>
            <a:r>
              <a:rPr sz="1200" spc="-10" dirty="0">
                <a:latin typeface="Times New Roman"/>
                <a:cs typeface="Times New Roman"/>
              </a:rPr>
              <a:t> 	</a:t>
            </a:r>
            <a:r>
              <a:rPr sz="1200" dirty="0">
                <a:latin typeface="Cambria"/>
                <a:cs typeface="Cambria"/>
              </a:rPr>
              <a:t>aditif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makanan</a:t>
            </a:r>
            <a:r>
              <a:rPr sz="1200" spc="229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itu</a:t>
            </a:r>
            <a:r>
              <a:rPr sz="1200" spc="22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di</a:t>
            </a:r>
            <a:r>
              <a:rPr sz="1200" spc="22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sini)”</a:t>
            </a:r>
            <a:r>
              <a:rPr sz="1200" spc="229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dengan</a:t>
            </a:r>
            <a:r>
              <a:rPr sz="1200" spc="22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perkataan</a:t>
            </a:r>
            <a:r>
              <a:rPr sz="1200" spc="229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“(nyatakan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nama</a:t>
            </a:r>
            <a:r>
              <a:rPr sz="1200" spc="-20" dirty="0">
                <a:latin typeface="Times New Roman"/>
                <a:cs typeface="Times New Roman"/>
              </a:rPr>
              <a:t> 	</a:t>
            </a:r>
            <a:r>
              <a:rPr sz="1200" dirty="0">
                <a:latin typeface="Cambria"/>
                <a:cs typeface="Cambria"/>
              </a:rPr>
              <a:t>kimia</a:t>
            </a:r>
            <a:r>
              <a:rPr sz="1200" spc="27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aditif</a:t>
            </a:r>
            <a:r>
              <a:rPr sz="1200" spc="27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makanan</a:t>
            </a:r>
            <a:r>
              <a:rPr sz="1200" spc="27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atau</a:t>
            </a:r>
            <a:r>
              <a:rPr sz="1200" spc="27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nombor</a:t>
            </a:r>
            <a:r>
              <a:rPr sz="1200" spc="27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Sistem</a:t>
            </a:r>
            <a:r>
              <a:rPr sz="1200" spc="275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Pernomboran</a:t>
            </a:r>
            <a:r>
              <a:rPr sz="1200" spc="-10" dirty="0">
                <a:latin typeface="Times New Roman"/>
                <a:cs typeface="Times New Roman"/>
              </a:rPr>
              <a:t> 	</a:t>
            </a:r>
            <a:r>
              <a:rPr sz="1200" spc="-10" dirty="0">
                <a:latin typeface="Cambria"/>
                <a:cs typeface="Cambria"/>
              </a:rPr>
              <a:t>Antarabangsa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(INS)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bagi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aditif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makanan)”;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16354" y="3555617"/>
            <a:ext cx="2266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Cambria"/>
                <a:cs typeface="Cambria"/>
              </a:rPr>
              <a:t>(ii)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73554" y="3555617"/>
            <a:ext cx="372935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dengan</a:t>
            </a:r>
            <a:r>
              <a:rPr sz="1200" spc="-5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memotong</a:t>
            </a:r>
            <a:r>
              <a:rPr sz="1200" spc="-5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perkataan</a:t>
            </a:r>
            <a:r>
              <a:rPr sz="1200" spc="-5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“bahan</a:t>
            </a:r>
            <a:r>
              <a:rPr sz="1200" spc="-5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pewarna</a:t>
            </a:r>
            <a:r>
              <a:rPr sz="1200" spc="-4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atau”;</a:t>
            </a:r>
            <a:r>
              <a:rPr sz="1200" spc="-50" dirty="0">
                <a:latin typeface="Cambria"/>
                <a:cs typeface="Cambria"/>
              </a:rPr>
              <a:t> </a:t>
            </a:r>
            <a:r>
              <a:rPr sz="1200" spc="-25" dirty="0">
                <a:latin typeface="Cambria"/>
                <a:cs typeface="Cambria"/>
              </a:rPr>
              <a:t>dan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16354" y="4092063"/>
            <a:ext cx="2698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mbria"/>
                <a:cs typeface="Cambria"/>
              </a:rPr>
              <a:t>(iii)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73554" y="4092063"/>
            <a:ext cx="39528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dengan</a:t>
            </a:r>
            <a:r>
              <a:rPr sz="1200" spc="-2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memotong</a:t>
            </a:r>
            <a:r>
              <a:rPr sz="1200" spc="-3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perkataan</a:t>
            </a:r>
            <a:r>
              <a:rPr sz="1200" spc="-3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“dan”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di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hujung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perenggan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itu;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9149" y="4544693"/>
            <a:ext cx="5301615" cy="109601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760"/>
              </a:spcBef>
              <a:buFont typeface="Cambria"/>
              <a:buAutoNum type="alphaLcParenBoth" startAt="2"/>
              <a:tabLst>
                <a:tab pos="469265" algn="l"/>
                <a:tab pos="1195705" algn="l"/>
                <a:tab pos="2373630" algn="l"/>
                <a:tab pos="3077210" algn="l"/>
                <a:tab pos="3451860" algn="l"/>
                <a:tab pos="4152265" algn="l"/>
                <a:tab pos="5095875" algn="l"/>
              </a:tabLst>
            </a:pP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menggantikan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noktah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5" dirty="0">
                <a:latin typeface="Cambria"/>
                <a:cs typeface="Cambria"/>
              </a:rPr>
              <a:t>di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hujung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perenggan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i="1" spc="-25" dirty="0">
                <a:latin typeface="Cambria"/>
                <a:cs typeface="Cambria"/>
              </a:rPr>
              <a:t>(b)</a:t>
            </a:r>
            <a:endParaRPr sz="1200">
              <a:latin typeface="Cambria"/>
              <a:cs typeface="Cambria"/>
            </a:endParaRPr>
          </a:p>
          <a:p>
            <a:pPr marL="469900">
              <a:lnSpc>
                <a:spcPct val="100000"/>
              </a:lnSpc>
              <a:spcBef>
                <a:spcPts val="660"/>
              </a:spcBef>
            </a:pP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perkataan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“; dan”;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dan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</a:pPr>
            <a:endParaRPr sz="12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spcBef>
                <a:spcPts val="5"/>
              </a:spcBef>
              <a:buFont typeface="Cambria"/>
              <a:buAutoNum type="alphaLcParenBoth" startAt="3"/>
              <a:tabLst>
                <a:tab pos="469265" algn="l"/>
              </a:tabLst>
            </a:pP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memasukkan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selepas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perenggan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Cambria"/>
                <a:cs typeface="Cambria"/>
              </a:rPr>
              <a:t>(b)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perenggan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44948" y="5878445"/>
            <a:ext cx="2622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Cambria"/>
                <a:cs typeface="Cambria"/>
              </a:rPr>
              <a:t>“</a:t>
            </a:r>
            <a:r>
              <a:rPr sz="1200" i="1" spc="-20" dirty="0">
                <a:latin typeface="Cambria"/>
                <a:cs typeface="Cambria"/>
              </a:rPr>
              <a:t>(c)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02529" y="5793102"/>
            <a:ext cx="4157979" cy="1098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67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perkataan</a:t>
            </a:r>
            <a:r>
              <a:rPr sz="1200" spc="16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“Bagi</a:t>
            </a:r>
            <a:r>
              <a:rPr sz="1200" spc="16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Kegunaan</a:t>
            </a:r>
            <a:r>
              <a:rPr sz="1200" spc="16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Makanan”</a:t>
            </a:r>
            <a:r>
              <a:rPr sz="1200" spc="16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atau</a:t>
            </a:r>
            <a:r>
              <a:rPr sz="1200" spc="16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apa-</a:t>
            </a:r>
            <a:r>
              <a:rPr sz="1200" dirty="0">
                <a:latin typeface="Cambria"/>
                <a:cs typeface="Cambria"/>
              </a:rPr>
              <a:t>apa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perkataan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lain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mempunyai</a:t>
            </a:r>
            <a:r>
              <a:rPr sz="1200" spc="2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makna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sama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berdekatan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nama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aditif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makanan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atau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Sistem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Pernomboran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Antarabangsa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(INS)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bagi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nombor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aditif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makanan.”.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1998" y="7136121"/>
            <a:ext cx="3070225" cy="827405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1200" b="1" spc="-10" dirty="0">
                <a:latin typeface="Cambria"/>
                <a:cs typeface="Cambria"/>
              </a:rPr>
              <a:t>Pindaan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peraturan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Cambria"/>
                <a:cs typeface="Cambria"/>
              </a:rPr>
              <a:t>23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469265" algn="l"/>
                <a:tab pos="1325245" algn="l"/>
                <a:tab pos="1692910" algn="l"/>
              </a:tabLst>
            </a:pPr>
            <a:r>
              <a:rPr sz="1200" spc="-25" dirty="0">
                <a:latin typeface="Cambria"/>
                <a:cs typeface="Cambria"/>
              </a:rPr>
              <a:t>12.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Peraturan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5" dirty="0">
                <a:latin typeface="Cambria"/>
                <a:cs typeface="Cambria"/>
              </a:rPr>
              <a:t>23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Peraturan-Peraturan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1200" spc="-10" dirty="0">
                <a:latin typeface="Cambria"/>
                <a:cs typeface="Cambria"/>
              </a:rPr>
              <a:t>subperaturan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(4).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46685" y="7486640"/>
            <a:ext cx="2514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1640" algn="l"/>
                <a:tab pos="1119505" algn="l"/>
                <a:tab pos="1799589" algn="l"/>
              </a:tabLst>
            </a:pPr>
            <a:r>
              <a:rPr sz="1200" spc="-25" dirty="0">
                <a:latin typeface="Cambria"/>
                <a:cs typeface="Cambria"/>
              </a:rPr>
              <a:t>ibu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dipinda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memotong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1998" y="8205966"/>
            <a:ext cx="5756910" cy="136525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1200" b="1" spc="-10" dirty="0">
                <a:latin typeface="Cambria"/>
                <a:cs typeface="Cambria"/>
              </a:rPr>
              <a:t>Pindaan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peraturan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Cambria"/>
                <a:cs typeface="Cambria"/>
              </a:rPr>
              <a:t>25</a:t>
            </a:r>
            <a:endParaRPr sz="12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spcBef>
                <a:spcPts val="670"/>
              </a:spcBef>
              <a:buAutoNum type="arabicPeriod" startAt="13"/>
              <a:tabLst>
                <a:tab pos="469265" algn="l"/>
              </a:tabLst>
            </a:pPr>
            <a:r>
              <a:rPr sz="1200" spc="-10" dirty="0">
                <a:latin typeface="Cambria"/>
                <a:cs typeface="Cambria"/>
              </a:rPr>
              <a:t>Peraturan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25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Peraturan-Peraturan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ibu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dipinda—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65"/>
              </a:spcBef>
              <a:buFont typeface="Cambria"/>
              <a:buAutoNum type="arabicPeriod" startAt="13"/>
            </a:pPr>
            <a:endParaRPr sz="1200">
              <a:latin typeface="Cambria"/>
              <a:cs typeface="Cambria"/>
            </a:endParaRPr>
          </a:p>
          <a:p>
            <a:pPr marL="456565" marR="5080" lvl="1" indent="-456565" algn="r">
              <a:lnSpc>
                <a:spcPct val="100000"/>
              </a:lnSpc>
              <a:spcBef>
                <a:spcPts val="5"/>
              </a:spcBef>
              <a:buFont typeface="Cambria"/>
              <a:buAutoNum type="alphaLcParenBoth"/>
              <a:tabLst>
                <a:tab pos="456565" algn="l"/>
                <a:tab pos="1102995" algn="l"/>
                <a:tab pos="2236470" algn="l"/>
                <a:tab pos="2713355" algn="l"/>
                <a:tab pos="3436620" algn="l"/>
                <a:tab pos="4611370" algn="l"/>
              </a:tabLst>
            </a:pPr>
            <a:r>
              <a:rPr sz="1200" spc="-10" dirty="0">
                <a:latin typeface="Cambria"/>
                <a:cs typeface="Cambria"/>
              </a:rPr>
              <a:t>dalam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subperaturan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0" dirty="0">
                <a:latin typeface="Cambria"/>
                <a:cs typeface="Cambria"/>
              </a:rPr>
              <a:t>(5),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menggantikan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perkataan</a:t>
            </a:r>
            <a:endParaRPr sz="1200">
              <a:latin typeface="Cambria"/>
              <a:cs typeface="Cambria"/>
            </a:endParaRPr>
          </a:p>
          <a:p>
            <a:pPr marR="5080" algn="r">
              <a:lnSpc>
                <a:spcPct val="100000"/>
              </a:lnSpc>
              <a:spcBef>
                <a:spcPts val="670"/>
              </a:spcBef>
            </a:pPr>
            <a:r>
              <a:rPr sz="1200" dirty="0">
                <a:latin typeface="Cambria"/>
                <a:cs typeface="Cambria"/>
              </a:rPr>
              <a:t>“Jika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apa-</a:t>
            </a:r>
            <a:r>
              <a:rPr sz="1200" dirty="0">
                <a:latin typeface="Cambria"/>
                <a:cs typeface="Cambria"/>
              </a:rPr>
              <a:t>apa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makanan</a:t>
            </a:r>
            <a:r>
              <a:rPr sz="1200" spc="-2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ditambah dengan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polidekstrosa”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perkataan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658233" y="9954230"/>
            <a:ext cx="256540" cy="20447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>
                <a:latin typeface="Cambria"/>
                <a:cs typeface="Cambria"/>
              </a:rPr>
              <a:t>15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2000" y="436879"/>
            <a:ext cx="5761355" cy="843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7620" algn="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40"/>
              </a:spcBef>
            </a:pPr>
            <a:endParaRPr sz="1200">
              <a:latin typeface="Cambria"/>
              <a:cs typeface="Cambria"/>
            </a:endParaRPr>
          </a:p>
          <a:p>
            <a:pPr marL="926465">
              <a:lnSpc>
                <a:spcPct val="100000"/>
              </a:lnSpc>
            </a:pPr>
            <a:r>
              <a:rPr sz="1200" dirty="0">
                <a:latin typeface="Cambria"/>
                <a:cs typeface="Cambria"/>
              </a:rPr>
              <a:t>“Jika</a:t>
            </a:r>
            <a:r>
              <a:rPr sz="1200" spc="135" dirty="0">
                <a:latin typeface="Cambria"/>
                <a:cs typeface="Cambria"/>
              </a:rPr>
              <a:t>  </a:t>
            </a:r>
            <a:r>
              <a:rPr sz="1200" spc="-10" dirty="0">
                <a:latin typeface="Cambria"/>
                <a:cs typeface="Cambria"/>
              </a:rPr>
              <a:t>apa-</a:t>
            </a:r>
            <a:r>
              <a:rPr sz="1200" dirty="0">
                <a:latin typeface="Cambria"/>
                <a:cs typeface="Cambria"/>
              </a:rPr>
              <a:t>apa</a:t>
            </a:r>
            <a:r>
              <a:rPr sz="1200" spc="10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makanan</a:t>
            </a:r>
            <a:r>
              <a:rPr sz="1200" spc="10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ditambah</a:t>
            </a:r>
            <a:r>
              <a:rPr sz="1200" spc="4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dengan</a:t>
            </a:r>
            <a:r>
              <a:rPr sz="1200" spc="11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25</a:t>
            </a:r>
            <a:r>
              <a:rPr sz="1200" spc="11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g</a:t>
            </a:r>
            <a:r>
              <a:rPr sz="1200" spc="10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bagi</a:t>
            </a:r>
            <a:r>
              <a:rPr sz="1200" spc="10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setiap</a:t>
            </a:r>
            <a:r>
              <a:rPr sz="1200" spc="10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100</a:t>
            </a:r>
            <a:r>
              <a:rPr sz="1200" spc="100" dirty="0">
                <a:latin typeface="Times New Roman"/>
                <a:cs typeface="Times New Roman"/>
              </a:rPr>
              <a:t>  </a:t>
            </a:r>
            <a:r>
              <a:rPr sz="1200" spc="-50" dirty="0">
                <a:latin typeface="Cambria"/>
                <a:cs typeface="Cambria"/>
              </a:rPr>
              <a:t>g</a:t>
            </a:r>
            <a:endParaRPr sz="1200">
              <a:latin typeface="Cambria"/>
              <a:cs typeface="Cambria"/>
            </a:endParaRPr>
          </a:p>
          <a:p>
            <a:pPr marL="926465">
              <a:lnSpc>
                <a:spcPct val="100000"/>
              </a:lnSpc>
              <a:spcBef>
                <a:spcPts val="675"/>
              </a:spcBef>
            </a:pPr>
            <a:r>
              <a:rPr sz="1200" dirty="0">
                <a:latin typeface="Cambria"/>
                <a:cs typeface="Cambria"/>
              </a:rPr>
              <a:t>polidekstrosa</a:t>
            </a:r>
            <a:r>
              <a:rPr sz="1200" spc="-4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atau</a:t>
            </a:r>
            <a:r>
              <a:rPr sz="1200" spc="-4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lebih”;</a:t>
            </a:r>
            <a:r>
              <a:rPr sz="1200" spc="-40" dirty="0">
                <a:latin typeface="Cambria"/>
                <a:cs typeface="Cambria"/>
              </a:rPr>
              <a:t> </a:t>
            </a:r>
            <a:r>
              <a:rPr sz="1200" spc="-25" dirty="0">
                <a:latin typeface="Cambria"/>
                <a:cs typeface="Cambria"/>
              </a:rPr>
              <a:t>dan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</a:pPr>
            <a:endParaRPr sz="1200">
              <a:latin typeface="Cambria"/>
              <a:cs typeface="Cambria"/>
            </a:endParaRPr>
          </a:p>
          <a:p>
            <a:pPr marL="469265">
              <a:lnSpc>
                <a:spcPct val="100000"/>
              </a:lnSpc>
              <a:tabLst>
                <a:tab pos="926465" algn="l"/>
              </a:tabLst>
            </a:pPr>
            <a:r>
              <a:rPr sz="1200" i="1" spc="-25" dirty="0">
                <a:latin typeface="Cambria"/>
                <a:cs typeface="Cambria"/>
              </a:rPr>
              <a:t>(b)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memotong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subperaturan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(6).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65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200" b="1" spc="-10" dirty="0">
                <a:latin typeface="Cambria"/>
                <a:cs typeface="Cambria"/>
              </a:rPr>
              <a:t>Pindaan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peraturan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Cambria"/>
                <a:cs typeface="Cambria"/>
              </a:rPr>
              <a:t>26</a:t>
            </a:r>
            <a:endParaRPr sz="12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spcBef>
                <a:spcPts val="675"/>
              </a:spcBef>
              <a:buAutoNum type="arabicPeriod" startAt="14"/>
              <a:tabLst>
                <a:tab pos="469265" algn="l"/>
              </a:tabLst>
            </a:pPr>
            <a:r>
              <a:rPr sz="1200" spc="-10" dirty="0">
                <a:latin typeface="Cambria"/>
                <a:cs typeface="Cambria"/>
              </a:rPr>
              <a:t>Peraturan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26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Peraturan-Peraturan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ibu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dipinda—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  <a:buFont typeface="Cambria"/>
              <a:buAutoNum type="arabicPeriod" startAt="14"/>
            </a:pPr>
            <a:endParaRPr sz="1200">
              <a:latin typeface="Cambria"/>
              <a:cs typeface="Cambria"/>
            </a:endParaRPr>
          </a:p>
          <a:p>
            <a:pPr marL="926465" lvl="1" indent="-464820">
              <a:lnSpc>
                <a:spcPct val="100000"/>
              </a:lnSpc>
              <a:spcBef>
                <a:spcPts val="5"/>
              </a:spcBef>
              <a:buFont typeface="Cambria"/>
              <a:buAutoNum type="alphaLcParenBoth"/>
              <a:tabLst>
                <a:tab pos="926465" algn="l"/>
              </a:tabLst>
            </a:pP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memotong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subperaturan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(6);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71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marL="925194" marR="9525" lvl="1" indent="-455930" algn="just">
              <a:lnSpc>
                <a:spcPct val="145800"/>
              </a:lnSpc>
              <a:buFont typeface="Cambria"/>
              <a:buAutoNum type="alphaLcParenBoth"/>
              <a:tabLst>
                <a:tab pos="926465" algn="l"/>
              </a:tabLst>
            </a:pPr>
            <a:r>
              <a:rPr sz="1200" dirty="0">
                <a:latin typeface="Cambria"/>
                <a:cs typeface="Cambria"/>
              </a:rPr>
              <a:t>dengan</a:t>
            </a:r>
            <a:r>
              <a:rPr sz="1200" spc="42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menggantikan</a:t>
            </a:r>
            <a:r>
              <a:rPr sz="1200" spc="42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subperaturan</a:t>
            </a:r>
            <a:r>
              <a:rPr sz="1200" spc="42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(7)</a:t>
            </a:r>
            <a:r>
              <a:rPr sz="1200" spc="42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dengan</a:t>
            </a:r>
            <a:r>
              <a:rPr sz="1200" spc="425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subperaturan</a:t>
            </a:r>
            <a:r>
              <a:rPr sz="1200" spc="-10" dirty="0">
                <a:latin typeface="Times New Roman"/>
                <a:cs typeface="Times New Roman"/>
              </a:rPr>
              <a:t> 	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70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marL="926465" marR="6350" indent="228600" algn="just">
              <a:lnSpc>
                <a:spcPct val="146700"/>
              </a:lnSpc>
            </a:pPr>
            <a:r>
              <a:rPr sz="1200" dirty="0">
                <a:latin typeface="Cambria"/>
                <a:cs typeface="Cambria"/>
              </a:rPr>
              <a:t>“(7)</a:t>
            </a:r>
            <a:r>
              <a:rPr sz="1200" spc="265" dirty="0">
                <a:latin typeface="Cambria"/>
                <a:cs typeface="Cambria"/>
              </a:rPr>
              <a:t>   </a:t>
            </a:r>
            <a:r>
              <a:rPr sz="1200" spc="-10" dirty="0">
                <a:latin typeface="Cambria"/>
                <a:cs typeface="Cambria"/>
              </a:rPr>
              <a:t>Tiada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label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pada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suatu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bungkusan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berisi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apa-apa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makanan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boleh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mengandungi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apa-</a:t>
            </a:r>
            <a:r>
              <a:rPr sz="1200" dirty="0">
                <a:latin typeface="Cambria"/>
                <a:cs typeface="Cambria"/>
              </a:rPr>
              <a:t>apa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akuan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dibenarkan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sebagaimana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yang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dinyatakan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dalam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ruang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(1)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Daftar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V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kepada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Jadual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Kelima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melainkan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jika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makanan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di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dalam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bungkusan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itu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memenuhi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syarat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dinyatakan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dalam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ruang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(3)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Daftar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V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kepada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Jadual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itu.”;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dan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65"/>
              </a:spcBef>
            </a:pPr>
            <a:endParaRPr sz="1200">
              <a:latin typeface="Cambria"/>
              <a:cs typeface="Cambria"/>
            </a:endParaRPr>
          </a:p>
          <a:p>
            <a:pPr marL="926465" lvl="1" indent="-457200">
              <a:lnSpc>
                <a:spcPct val="100000"/>
              </a:lnSpc>
              <a:buFont typeface="Cambria"/>
              <a:buAutoNum type="alphaLcParenBoth" startAt="3"/>
              <a:tabLst>
                <a:tab pos="926465" algn="l"/>
              </a:tabLst>
            </a:pP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memotong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subperaturan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(8)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(9).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1375"/>
              </a:spcBef>
              <a:buFont typeface="Cambria"/>
              <a:buAutoNum type="alphaLcParenBoth" startAt="3"/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10" dirty="0">
                <a:latin typeface="Cambria"/>
                <a:cs typeface="Cambria"/>
              </a:rPr>
              <a:t>Pindaan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Jadual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Kelima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b="1" spc="-50" dirty="0">
                <a:latin typeface="Cambria"/>
                <a:cs typeface="Cambria"/>
              </a:rPr>
              <a:t>A</a:t>
            </a:r>
            <a:endParaRPr sz="12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spcBef>
                <a:spcPts val="670"/>
              </a:spcBef>
              <a:buAutoNum type="arabicPeriod" startAt="15"/>
              <a:tabLst>
                <a:tab pos="469265" algn="l"/>
              </a:tabLst>
            </a:pPr>
            <a:r>
              <a:rPr sz="1200" spc="-10" dirty="0">
                <a:latin typeface="Cambria"/>
                <a:cs typeface="Cambria"/>
              </a:rPr>
              <a:t>Jadual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Kelima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Peraturan-Peraturan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ibu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dipinda—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80"/>
              </a:spcBef>
              <a:buFont typeface="Cambria"/>
              <a:buAutoNum type="arabicPeriod" startAt="15"/>
            </a:pPr>
            <a:endParaRPr sz="1200">
              <a:latin typeface="Cambria"/>
              <a:cs typeface="Cambria"/>
            </a:endParaRPr>
          </a:p>
          <a:p>
            <a:pPr marL="926465" lvl="1" indent="-457200">
              <a:lnSpc>
                <a:spcPct val="100000"/>
              </a:lnSpc>
              <a:buFont typeface="Cambria"/>
              <a:buAutoNum type="alphaLcParenBoth"/>
              <a:tabLst>
                <a:tab pos="926465" algn="l"/>
                <a:tab pos="1470660" algn="l"/>
                <a:tab pos="1977389" algn="l"/>
                <a:tab pos="2597150" algn="l"/>
                <a:tab pos="3670300" algn="l"/>
                <a:tab pos="4474210" algn="l"/>
                <a:tab pos="5390515" algn="l"/>
              </a:tabLst>
            </a:pPr>
            <a:r>
              <a:rPr sz="1200" spc="-10" dirty="0">
                <a:latin typeface="Cambria"/>
                <a:cs typeface="Cambria"/>
              </a:rPr>
              <a:t>dalam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tajuk,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menggantikan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perkataan</a:t>
            </a:r>
            <a:r>
              <a:rPr sz="1200" dirty="0">
                <a:latin typeface="Cambria"/>
                <a:cs typeface="Cambria"/>
              </a:rPr>
              <a:t>	</a:t>
            </a:r>
            <a:r>
              <a:rPr sz="1200" spc="-10" dirty="0">
                <a:latin typeface="Cambria"/>
                <a:cs typeface="Cambria"/>
              </a:rPr>
              <a:t>“(Peraturan</a:t>
            </a:r>
            <a:r>
              <a:rPr sz="1200" dirty="0">
                <a:latin typeface="Cambria"/>
                <a:cs typeface="Cambria"/>
              </a:rPr>
              <a:t>	</a:t>
            </a:r>
            <a:r>
              <a:rPr sz="1200" spc="-10" dirty="0">
                <a:latin typeface="Cambria"/>
                <a:cs typeface="Cambria"/>
              </a:rPr>
              <a:t>18</a:t>
            </a:r>
            <a:r>
              <a:rPr sz="1000" spc="-10" dirty="0">
                <a:latin typeface="Cambria"/>
                <a:cs typeface="Cambria"/>
              </a:rPr>
              <a:t>C</a:t>
            </a:r>
            <a:r>
              <a:rPr sz="1200" spc="-10" dirty="0">
                <a:latin typeface="Cambria"/>
                <a:cs typeface="Cambria"/>
              </a:rPr>
              <a:t>)”</a:t>
            </a:r>
            <a:endParaRPr sz="1200">
              <a:latin typeface="Cambria"/>
              <a:cs typeface="Cambria"/>
            </a:endParaRPr>
          </a:p>
          <a:p>
            <a:pPr marL="926465">
              <a:lnSpc>
                <a:spcPct val="100000"/>
              </a:lnSpc>
              <a:spcBef>
                <a:spcPts val="660"/>
              </a:spcBef>
            </a:pP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perkataan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“(Peraturan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18</a:t>
            </a:r>
            <a:r>
              <a:rPr sz="1000" dirty="0">
                <a:latin typeface="Cambria"/>
                <a:cs typeface="Cambria"/>
              </a:rPr>
              <a:t>C,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18</a:t>
            </a:r>
            <a:r>
              <a:rPr sz="1000" dirty="0">
                <a:latin typeface="Cambria"/>
                <a:cs typeface="Cambria"/>
              </a:rPr>
              <a:t>D</a:t>
            </a:r>
            <a:r>
              <a:rPr sz="1200" dirty="0">
                <a:latin typeface="Cambria"/>
                <a:cs typeface="Cambria"/>
              </a:rPr>
              <a:t>,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18</a:t>
            </a:r>
            <a:r>
              <a:rPr sz="1000" dirty="0">
                <a:latin typeface="Cambria"/>
                <a:cs typeface="Cambria"/>
              </a:rPr>
              <a:t>E</a:t>
            </a:r>
            <a:r>
              <a:rPr sz="1200" dirty="0">
                <a:latin typeface="Cambria"/>
                <a:cs typeface="Cambria"/>
              </a:rPr>
              <a:t>,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18</a:t>
            </a:r>
            <a:r>
              <a:rPr sz="1000" dirty="0">
                <a:latin typeface="Cambria"/>
                <a:cs typeface="Cambria"/>
              </a:rPr>
              <a:t>F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dan </a:t>
            </a:r>
            <a:r>
              <a:rPr sz="1200" spc="-10" dirty="0">
                <a:latin typeface="Cambria"/>
                <a:cs typeface="Cambria"/>
              </a:rPr>
              <a:t>26)”;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5"/>
              </a:spcBef>
            </a:pPr>
            <a:endParaRPr sz="1200">
              <a:latin typeface="Cambria"/>
              <a:cs typeface="Cambria"/>
            </a:endParaRPr>
          </a:p>
          <a:p>
            <a:pPr marL="926465" marR="5080" lvl="1" indent="-457200" algn="just">
              <a:lnSpc>
                <a:spcPct val="146700"/>
              </a:lnSpc>
              <a:buFont typeface="Cambria"/>
              <a:buAutoNum type="alphaLcParenBoth" startAt="2"/>
              <a:tabLst>
                <a:tab pos="926465" algn="l"/>
              </a:tabLst>
            </a:pPr>
            <a:r>
              <a:rPr sz="1200" dirty="0">
                <a:latin typeface="Cambria"/>
                <a:cs typeface="Cambria"/>
              </a:rPr>
              <a:t>dalam</a:t>
            </a:r>
            <a:r>
              <a:rPr sz="1200" spc="22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DAFTAR</a:t>
            </a:r>
            <a:r>
              <a:rPr sz="1200" spc="24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I,</a:t>
            </a:r>
            <a:r>
              <a:rPr sz="1200" spc="23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dengan</a:t>
            </a:r>
            <a:r>
              <a:rPr sz="1200" spc="23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memasukkan</a:t>
            </a:r>
            <a:r>
              <a:rPr sz="1200" spc="23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selepas</a:t>
            </a:r>
            <a:r>
              <a:rPr sz="1200" spc="24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butiran</a:t>
            </a:r>
            <a:r>
              <a:rPr sz="1200" spc="22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“Natrium”</a:t>
            </a:r>
            <a:r>
              <a:rPr sz="1200" spc="225" dirty="0">
                <a:latin typeface="Cambria"/>
                <a:cs typeface="Cambria"/>
              </a:rPr>
              <a:t> </a:t>
            </a:r>
            <a:r>
              <a:rPr sz="1200" spc="-25" dirty="0">
                <a:latin typeface="Cambria"/>
                <a:cs typeface="Cambria"/>
              </a:rPr>
              <a:t>dan </a:t>
            </a:r>
            <a:r>
              <a:rPr sz="1200" spc="-10" dirty="0">
                <a:latin typeface="Cambria"/>
                <a:cs typeface="Cambria"/>
              </a:rPr>
              <a:t>butir-</a:t>
            </a:r>
            <a:r>
              <a:rPr sz="1200" dirty="0">
                <a:latin typeface="Cambria"/>
                <a:cs typeface="Cambria"/>
              </a:rPr>
              <a:t>butir</a:t>
            </a:r>
            <a:r>
              <a:rPr sz="1200" spc="19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19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berhubungan</a:t>
            </a:r>
            <a:r>
              <a:rPr sz="1200" spc="19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dengannya</a:t>
            </a:r>
            <a:r>
              <a:rPr sz="1200" spc="21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butiran</a:t>
            </a:r>
            <a:r>
              <a:rPr sz="1200" spc="19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dan</a:t>
            </a:r>
            <a:r>
              <a:rPr sz="1200" spc="195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butir-butir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3658233" y="9954230"/>
            <a:ext cx="256540" cy="20447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>
                <a:latin typeface="Cambria"/>
                <a:cs typeface="Cambria"/>
              </a:rPr>
              <a:t>16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855970" y="436879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26005" y="914398"/>
          <a:ext cx="4930140" cy="276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8519"/>
                <a:gridCol w="1028700"/>
                <a:gridCol w="2960370"/>
              </a:tblGrid>
              <a:tr h="306070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i="1" spc="-10" dirty="0">
                          <a:latin typeface="Cambria"/>
                          <a:cs typeface="Cambria"/>
                        </a:rPr>
                        <a:t>Komponen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734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i="1" spc="-10" dirty="0">
                          <a:latin typeface="Cambria"/>
                          <a:cs typeface="Cambria"/>
                        </a:rPr>
                        <a:t>Akuan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i="1" spc="-10" dirty="0">
                          <a:latin typeface="Cambria"/>
                          <a:cs typeface="Cambria"/>
                        </a:rPr>
                        <a:t>Syarat-syarat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i="1" spc="-25" dirty="0">
                          <a:latin typeface="Cambria"/>
                          <a:cs typeface="Cambria"/>
                        </a:rPr>
                        <a:t>A.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i="1" dirty="0">
                          <a:latin typeface="Cambria"/>
                          <a:cs typeface="Cambria"/>
                        </a:rPr>
                        <a:t>Tidak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Cambria"/>
                          <a:cs typeface="Cambria"/>
                        </a:rPr>
                        <a:t>lebih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Cambria"/>
                          <a:cs typeface="Cambria"/>
                        </a:rPr>
                        <a:t>daripada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1780">
                <a:tc>
                  <a:txBody>
                    <a:bodyPr/>
                    <a:lstStyle/>
                    <a:p>
                      <a:pPr marL="67945">
                        <a:lnSpc>
                          <a:spcPts val="1405"/>
                        </a:lnSpc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“Gluten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415"/>
                        </a:lnSpc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Dikurangkan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415"/>
                        </a:lnSpc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0.01</a:t>
                      </a:r>
                      <a:r>
                        <a:rPr sz="12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2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2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2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2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2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(pepejal</a:t>
                      </a:r>
                      <a:r>
                        <a:rPr sz="12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atau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cecair)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353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200" spc="-20" dirty="0">
                          <a:latin typeface="Cambria"/>
                          <a:cs typeface="Cambria"/>
                        </a:rPr>
                        <a:t>Bebas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812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6675" marR="63500">
                        <a:lnSpc>
                          <a:spcPts val="1400"/>
                        </a:lnSpc>
                        <a:spcBef>
                          <a:spcPts val="720"/>
                        </a:spcBef>
                        <a:tabLst>
                          <a:tab pos="575310" algn="l"/>
                          <a:tab pos="791845" algn="l"/>
                          <a:tab pos="1209040" algn="l"/>
                          <a:tab pos="1744345" algn="l"/>
                          <a:tab pos="2137410" algn="l"/>
                          <a:tab pos="2353945" algn="l"/>
                        </a:tabLst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0.002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5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5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(pepejal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atau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cecair)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914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3442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0960" algn="just">
                        <a:lnSpc>
                          <a:spcPct val="97700"/>
                        </a:lnSpc>
                        <a:spcBef>
                          <a:spcPts val="680"/>
                        </a:spcBef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Akuan</a:t>
                      </a:r>
                      <a:r>
                        <a:rPr sz="1200" spc="25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“dikurangkan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gluten”</a:t>
                      </a:r>
                      <a:r>
                        <a:rPr sz="1200" spc="285" dirty="0">
                          <a:latin typeface="Cambria"/>
                          <a:cs typeface="Cambria"/>
                        </a:rPr>
                        <a:t>  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hanya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dibenarkan</a:t>
                      </a:r>
                      <a:r>
                        <a:rPr sz="1200" spc="34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dalam</a:t>
                      </a:r>
                      <a:r>
                        <a:rPr sz="1200" spc="34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makanan</a:t>
                      </a:r>
                      <a:r>
                        <a:rPr sz="1200" spc="35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200" spc="-2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mengandungi</a:t>
                      </a:r>
                      <a:r>
                        <a:rPr sz="1200" spc="21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satu</a:t>
                      </a:r>
                      <a:r>
                        <a:rPr sz="1200" spc="21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atau</a:t>
                      </a:r>
                      <a:r>
                        <a:rPr sz="1200" spc="21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lebih</a:t>
                      </a:r>
                      <a:r>
                        <a:rPr sz="1200" spc="21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ramuan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daripada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gandum,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rai,</a:t>
                      </a:r>
                      <a:r>
                        <a:rPr sz="12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barli,</a:t>
                      </a:r>
                      <a:r>
                        <a:rPr sz="12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oat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atau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Cambria"/>
                          <a:cs typeface="Cambria"/>
                        </a:rPr>
                        <a:t>jenis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baka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kacukannya,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telah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diproses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Cambria"/>
                          <a:cs typeface="Cambria"/>
                        </a:rPr>
                        <a:t>khas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untuk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mengurangkan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kandungan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gluten”;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863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359152" y="4020439"/>
            <a:ext cx="5301615" cy="3693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100"/>
              </a:spcBef>
              <a:buFont typeface="Cambria"/>
              <a:buAutoNum type="alphaLcParenBoth" startAt="3"/>
              <a:tabLst>
                <a:tab pos="469265" algn="l"/>
              </a:tabLst>
            </a:pPr>
            <a:r>
              <a:rPr sz="1200" spc="-10" dirty="0">
                <a:latin typeface="Cambria"/>
                <a:cs typeface="Cambria"/>
              </a:rPr>
              <a:t>dalam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DAFTAR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II—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buFont typeface="Cambria"/>
              <a:buAutoNum type="alphaLcParenBoth" startAt="3"/>
            </a:pPr>
            <a:endParaRPr sz="1200">
              <a:latin typeface="Cambria"/>
              <a:cs typeface="Cambria"/>
            </a:endParaRPr>
          </a:p>
          <a:p>
            <a:pPr marL="927100" marR="5080" lvl="1" indent="-457200">
              <a:lnSpc>
                <a:spcPct val="146700"/>
              </a:lnSpc>
              <a:spcBef>
                <a:spcPts val="5"/>
              </a:spcBef>
              <a:buAutoNum type="romanLcParenBoth"/>
              <a:tabLst>
                <a:tab pos="927100" algn="l"/>
                <a:tab pos="1564640" algn="l"/>
                <a:tab pos="2428240" algn="l"/>
                <a:tab pos="3073400" algn="l"/>
                <a:tab pos="3543935" algn="l"/>
                <a:tab pos="4184015" algn="l"/>
                <a:tab pos="4587875" algn="l"/>
              </a:tabLst>
            </a:pP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memotong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butiran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0" dirty="0">
                <a:latin typeface="Cambria"/>
                <a:cs typeface="Cambria"/>
              </a:rPr>
              <a:t>yang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berikut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5" dirty="0">
                <a:latin typeface="Cambria"/>
                <a:cs typeface="Cambria"/>
              </a:rPr>
              <a:t>dan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butir-butir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berhubungan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dengannya:</a:t>
            </a:r>
            <a:endParaRPr sz="1200">
              <a:latin typeface="Cambria"/>
              <a:cs typeface="Cambria"/>
            </a:endParaRPr>
          </a:p>
          <a:p>
            <a:pPr marL="927100" marR="2439670">
              <a:lnSpc>
                <a:spcPts val="4220"/>
              </a:lnSpc>
              <a:spcBef>
                <a:spcPts val="595"/>
              </a:spcBef>
            </a:pPr>
            <a:r>
              <a:rPr sz="1200" dirty="0">
                <a:latin typeface="Cambria"/>
                <a:cs typeface="Cambria"/>
              </a:rPr>
              <a:t>“Oat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Serat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Larut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(b-glucan)**;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Jumlah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Asid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Sialik;</a:t>
            </a:r>
            <a:endParaRPr sz="1200">
              <a:latin typeface="Cambria"/>
              <a:cs typeface="Cambria"/>
            </a:endParaRPr>
          </a:p>
          <a:p>
            <a:pPr marL="927100" marR="1829435">
              <a:lnSpc>
                <a:spcPts val="4220"/>
              </a:lnSpc>
              <a:spcBef>
                <a:spcPts val="10"/>
              </a:spcBef>
            </a:pPr>
            <a:r>
              <a:rPr sz="1200" dirty="0">
                <a:latin typeface="Cambria"/>
                <a:cs typeface="Cambria"/>
              </a:rPr>
              <a:t>Sterol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Tumbuhan/Stanol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Tumbuhan@;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Inulin;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dan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65"/>
              </a:spcBef>
            </a:pPr>
            <a:endParaRPr sz="1200">
              <a:latin typeface="Cambria"/>
              <a:cs typeface="Cambria"/>
            </a:endParaRPr>
          </a:p>
          <a:p>
            <a:pPr marL="927100">
              <a:lnSpc>
                <a:spcPct val="100000"/>
              </a:lnSpc>
            </a:pPr>
            <a:r>
              <a:rPr sz="1200" spc="-10" dirty="0">
                <a:latin typeface="Cambria"/>
                <a:cs typeface="Cambria"/>
              </a:rPr>
              <a:t>Oligofruktosa”;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16356" y="8041380"/>
            <a:ext cx="2266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Cambria"/>
                <a:cs typeface="Cambria"/>
              </a:rPr>
              <a:t>(ii)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73556" y="7956037"/>
            <a:ext cx="4383405" cy="56197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1200" dirty="0">
                <a:latin typeface="Cambria"/>
                <a:cs typeface="Cambria"/>
              </a:rPr>
              <a:t>dengan</a:t>
            </a:r>
            <a:r>
              <a:rPr sz="1200" spc="38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memasukkan</a:t>
            </a:r>
            <a:r>
              <a:rPr sz="1200" spc="39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selepas</a:t>
            </a:r>
            <a:r>
              <a:rPr sz="1200" spc="38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butiran</a:t>
            </a:r>
            <a:r>
              <a:rPr sz="1200" spc="38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“Jumlah</a:t>
            </a:r>
            <a:r>
              <a:rPr sz="1200" spc="38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Serat</a:t>
            </a:r>
            <a:r>
              <a:rPr sz="1200" spc="38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Diet”</a:t>
            </a:r>
            <a:r>
              <a:rPr sz="1200" spc="385" dirty="0">
                <a:latin typeface="Cambria"/>
                <a:cs typeface="Cambria"/>
              </a:rPr>
              <a:t> </a:t>
            </a:r>
            <a:r>
              <a:rPr sz="1200" spc="-25" dirty="0">
                <a:latin typeface="Cambria"/>
                <a:cs typeface="Cambria"/>
              </a:rPr>
              <a:t>dan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1200" spc="-10" dirty="0">
                <a:latin typeface="Cambria"/>
                <a:cs typeface="Cambria"/>
              </a:rPr>
              <a:t>butir-</a:t>
            </a:r>
            <a:r>
              <a:rPr sz="1200" dirty="0">
                <a:latin typeface="Cambria"/>
                <a:cs typeface="Cambria"/>
              </a:rPr>
              <a:t>butir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berhubungan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dengannya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butiran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658233" y="9954230"/>
            <a:ext cx="256540" cy="20447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>
                <a:latin typeface="Cambria"/>
                <a:cs typeface="Cambria"/>
              </a:rPr>
              <a:t>17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855970" y="436879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283205" y="1182876"/>
          <a:ext cx="4440555" cy="25952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2235"/>
                <a:gridCol w="800735"/>
                <a:gridCol w="2186305"/>
              </a:tblGrid>
              <a:tr h="342900">
                <a:tc>
                  <a:txBody>
                    <a:bodyPr/>
                    <a:lstStyle/>
                    <a:p>
                      <a:pPr marL="34417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200" i="1" spc="-10" dirty="0">
                          <a:latin typeface="Cambria"/>
                          <a:cs typeface="Cambria"/>
                        </a:rPr>
                        <a:t>Komponen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8595"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200" i="1" spc="-10" dirty="0">
                          <a:latin typeface="Cambria"/>
                          <a:cs typeface="Cambria"/>
                        </a:rPr>
                        <a:t>Akuan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200" i="1" spc="-10" dirty="0">
                          <a:latin typeface="Cambria"/>
                          <a:cs typeface="Cambria"/>
                        </a:rPr>
                        <a:t>Syarat-syarat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7945">
                        <a:lnSpc>
                          <a:spcPts val="1390"/>
                        </a:lnSpc>
                      </a:pPr>
                      <a:r>
                        <a:rPr sz="1200" i="1" spc="-25" dirty="0">
                          <a:latin typeface="Cambria"/>
                          <a:cs typeface="Cambria"/>
                        </a:rPr>
                        <a:t>B.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sz="1200" i="1" dirty="0">
                          <a:latin typeface="Cambria"/>
                          <a:cs typeface="Cambria"/>
                        </a:rPr>
                        <a:t>Tidak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Cambria"/>
                          <a:cs typeface="Cambria"/>
                        </a:rPr>
                        <a:t>kurang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Cambria"/>
                          <a:cs typeface="Cambria"/>
                        </a:rPr>
                        <a:t>daripada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66675">
                        <a:lnSpc>
                          <a:spcPts val="1405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“Asid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alfalinolenik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405"/>
                        </a:lnSpc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Sumber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Tinggi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405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0.3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latin typeface="Cambria"/>
                          <a:cs typeface="Cambria"/>
                        </a:rPr>
                        <a:t>g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0.6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latin typeface="Cambria"/>
                          <a:cs typeface="Cambria"/>
                        </a:rPr>
                        <a:t>g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57300">
                <a:tc>
                  <a:txBody>
                    <a:bodyPr/>
                    <a:lstStyle/>
                    <a:p>
                      <a:pPr marL="67945">
                        <a:lnSpc>
                          <a:spcPts val="1405"/>
                        </a:lnSpc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Gangliosida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6535" algn="r">
                        <a:lnSpc>
                          <a:spcPts val="1405"/>
                        </a:lnSpc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Sumber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algn="just">
                        <a:lnSpc>
                          <a:spcPts val="1405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11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latin typeface="Cambria"/>
                          <a:cs typeface="Cambria"/>
                        </a:rPr>
                        <a:t>g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 marR="60325" algn="just">
                        <a:lnSpc>
                          <a:spcPct val="976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Akuan</a:t>
                      </a:r>
                      <a:r>
                        <a:rPr sz="1200" spc="4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ini</a:t>
                      </a:r>
                      <a:r>
                        <a:rPr sz="1200" spc="10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hanya</a:t>
                      </a:r>
                      <a:r>
                        <a:rPr sz="1200" spc="4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dibenarkan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dalam</a:t>
                      </a:r>
                      <a:r>
                        <a:rPr sz="1200" spc="3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susu</a:t>
                      </a:r>
                      <a:r>
                        <a:rPr sz="1200" spc="3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200" spc="3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hasil</a:t>
                      </a:r>
                      <a:r>
                        <a:rPr sz="1200" spc="3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tenusu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mengandungi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gangliosida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secara</a:t>
                      </a:r>
                      <a:r>
                        <a:rPr sz="1200" spc="-6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semula</a:t>
                      </a:r>
                      <a:r>
                        <a:rPr sz="1200" spc="-5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jadi”;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5262750" y="6855662"/>
            <a:ext cx="16891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z="1100" spc="-25" dirty="0">
                <a:latin typeface="Calibri"/>
                <a:cs typeface="Calibri"/>
              </a:rPr>
              <a:t>18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9148" y="892809"/>
            <a:ext cx="5875655" cy="977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sz="1200" i="1" spc="-25" dirty="0">
                <a:latin typeface="Cambria"/>
                <a:cs typeface="Cambria"/>
              </a:rPr>
              <a:t>(d)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memasukkan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selepas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DAFTAR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II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daftar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90"/>
              </a:spcBef>
            </a:pPr>
            <a:endParaRPr sz="1200">
              <a:latin typeface="Cambria"/>
              <a:cs typeface="Cambria"/>
            </a:endParaRPr>
          </a:p>
          <a:p>
            <a:pPr marL="4079240">
              <a:lnSpc>
                <a:spcPct val="100000"/>
              </a:lnSpc>
            </a:pPr>
            <a:r>
              <a:rPr sz="1100" dirty="0">
                <a:latin typeface="Cambria"/>
                <a:cs typeface="Cambria"/>
              </a:rPr>
              <a:t>“DAFTAR</a:t>
            </a:r>
            <a:r>
              <a:rPr sz="1100" spc="-3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III</a:t>
            </a:r>
            <a:endParaRPr sz="1100">
              <a:latin typeface="Cambria"/>
              <a:cs typeface="Cambria"/>
            </a:endParaRPr>
          </a:p>
          <a:p>
            <a:pPr marL="3254375">
              <a:lnSpc>
                <a:spcPct val="100000"/>
              </a:lnSpc>
              <a:spcBef>
                <a:spcPts val="615"/>
              </a:spcBef>
            </a:pPr>
            <a:r>
              <a:rPr sz="1100" spc="-10" dirty="0">
                <a:latin typeface="Cambria"/>
                <a:cs typeface="Cambria"/>
              </a:rPr>
              <a:t>SYARAT-SYARAT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mbria"/>
                <a:cs typeface="Cambria"/>
              </a:rPr>
              <a:t>AKUAN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mbria"/>
                <a:cs typeface="Cambria"/>
              </a:rPr>
              <a:t>FUNGSI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mbria"/>
                <a:cs typeface="Cambria"/>
              </a:rPr>
              <a:t>NUTRIEN</a:t>
            </a:r>
            <a:endParaRPr sz="1100">
              <a:latin typeface="Cambria"/>
              <a:cs typeface="Cambri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826005" y="2187193"/>
          <a:ext cx="8028305" cy="41217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3735"/>
                <a:gridCol w="3543935"/>
                <a:gridCol w="2458720"/>
              </a:tblGrid>
              <a:tr h="47561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ts val="1290"/>
                        </a:lnSpc>
                      </a:pPr>
                      <a:r>
                        <a:rPr sz="1100" i="1" dirty="0">
                          <a:latin typeface="Cambria"/>
                          <a:cs typeface="Cambria"/>
                        </a:rPr>
                        <a:t>Jumlah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diperlukan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7955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Asid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Folik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9725" marR="59690" indent="-281940">
                        <a:lnSpc>
                          <a:spcPts val="1280"/>
                        </a:lnSpc>
                        <a:spcBef>
                          <a:spcPts val="45"/>
                        </a:spcBef>
                        <a:buAutoNum type="romanLcParenBoth"/>
                        <a:tabLst>
                          <a:tab pos="339725" algn="l"/>
                          <a:tab pos="773430" algn="l"/>
                          <a:tab pos="1210310" algn="l"/>
                          <a:tab pos="1836420" algn="l"/>
                          <a:tab pos="2259965" algn="l"/>
                          <a:tab pos="3253104" algn="l"/>
                        </a:tabLst>
                      </a:pPr>
                      <a:r>
                        <a:rPr sz="1100" spc="-20" dirty="0">
                          <a:latin typeface="Cambria"/>
                          <a:cs typeface="Cambria"/>
                        </a:rPr>
                        <a:t>Asid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folik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penting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pertumbuhan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pembahagian</a:t>
                      </a:r>
                      <a:r>
                        <a:rPr sz="11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sel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Cambria"/>
                        <a:buAutoNum type="romanLcParenBoth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37820" marR="62865" indent="-269875">
                        <a:lnSpc>
                          <a:spcPts val="1300"/>
                        </a:lnSpc>
                        <a:buAutoNum type="romanLcParenBoth"/>
                        <a:tabLst>
                          <a:tab pos="33972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Folat</a:t>
                      </a:r>
                      <a:r>
                        <a:rPr sz="1100" spc="13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memainkan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peranan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dalam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pembentukan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sel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darah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merah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Cambria"/>
                        <a:buAutoNum type="romanLcParenBoth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37820" marR="60960" indent="-280035">
                        <a:lnSpc>
                          <a:spcPts val="1280"/>
                        </a:lnSpc>
                        <a:spcBef>
                          <a:spcPts val="5"/>
                        </a:spcBef>
                        <a:buAutoNum type="romanLcParenBoth"/>
                        <a:tabLst>
                          <a:tab pos="33972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Folat</a:t>
                      </a:r>
                      <a:r>
                        <a:rPr sz="11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membantu</a:t>
                      </a:r>
                      <a:r>
                        <a:rPr sz="11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untuk</a:t>
                      </a:r>
                      <a:r>
                        <a:rPr sz="11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mengekalkan</a:t>
                      </a:r>
                      <a:r>
                        <a:rPr sz="11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pertumbuhan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perkembangan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janin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60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µg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DFE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(pepejal)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 marR="155575">
                        <a:lnSpc>
                          <a:spcPts val="3879"/>
                        </a:lnSpc>
                        <a:spcBef>
                          <a:spcPts val="54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30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µg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DFE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ml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(cecair)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20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µg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DFE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7602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Zat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Besi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marR="62865" indent="-283845" algn="just">
                        <a:lnSpc>
                          <a:spcPts val="1300"/>
                        </a:lnSpc>
                        <a:spcBef>
                          <a:spcPts val="25"/>
                        </a:spcBef>
                        <a:buAutoNum type="romanLcParenBoth"/>
                        <a:tabLst>
                          <a:tab pos="34226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Zat</a:t>
                      </a:r>
                      <a:r>
                        <a:rPr sz="1100" spc="3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besi</a:t>
                      </a:r>
                      <a:r>
                        <a:rPr sz="1100" spc="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ialah</a:t>
                      </a:r>
                      <a:r>
                        <a:rPr sz="1100" spc="3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suatu</a:t>
                      </a:r>
                      <a:r>
                        <a:rPr sz="1100" spc="3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faktor</a:t>
                      </a:r>
                      <a:r>
                        <a:rPr sz="1100" spc="3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dalam</a:t>
                      </a:r>
                      <a:r>
                        <a:rPr sz="1100" spc="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pembentukan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sel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darah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merah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 marR="62230" indent="-283845" algn="just">
                        <a:lnSpc>
                          <a:spcPct val="97700"/>
                        </a:lnSpc>
                        <a:spcBef>
                          <a:spcPts val="1235"/>
                        </a:spcBef>
                        <a:buAutoNum type="romanLcParenBoth"/>
                        <a:tabLst>
                          <a:tab pos="34226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Zat</a:t>
                      </a:r>
                      <a:r>
                        <a:rPr sz="1100" spc="25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besi</a:t>
                      </a:r>
                      <a:r>
                        <a:rPr sz="1100" spc="254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ialah</a:t>
                      </a:r>
                      <a:r>
                        <a:rPr sz="1100" spc="254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komponen</a:t>
                      </a:r>
                      <a:r>
                        <a:rPr sz="1100" spc="25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hemoglobin</a:t>
                      </a:r>
                      <a:r>
                        <a:rPr sz="1100" spc="25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dalam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sel</a:t>
                      </a:r>
                      <a:r>
                        <a:rPr sz="1100" spc="4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darah</a:t>
                      </a:r>
                      <a:r>
                        <a:rPr sz="1100" spc="4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merah</a:t>
                      </a:r>
                      <a:r>
                        <a:rPr sz="1100" spc="48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45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mengangkut</a:t>
                      </a:r>
                      <a:r>
                        <a:rPr sz="1100" spc="4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oksigen</a:t>
                      </a:r>
                      <a:r>
                        <a:rPr sz="1100" spc="4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ke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seluruh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bahagian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badan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2.1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(pepejal)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95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1.05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ml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(cecair)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8953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0.7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67945">
                        <a:lnSpc>
                          <a:spcPts val="130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Iodin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Iodin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penting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pembentukan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hormon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tiroid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22.5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µg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(pepejal)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11.25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µg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ml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(cecair)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7.5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µg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/>
              <a:t>19</a:t>
            </a:fld>
            <a:endParaRPr sz="1200"/>
          </a:p>
        </p:txBody>
      </p:sp>
      <p:sp>
        <p:nvSpPr>
          <p:cNvPr id="2" name="object 2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26005" y="914652"/>
          <a:ext cx="8028305" cy="55835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3735"/>
                <a:gridCol w="3543935"/>
                <a:gridCol w="2458720"/>
              </a:tblGrid>
              <a:tr h="473709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ts val="1290"/>
                        </a:lnSpc>
                      </a:pPr>
                      <a:r>
                        <a:rPr sz="1100" i="1" dirty="0">
                          <a:latin typeface="Cambria"/>
                          <a:cs typeface="Cambria"/>
                        </a:rPr>
                        <a:t>Jumlah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diperlukan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8933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Kalsium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60325">
                        <a:lnSpc>
                          <a:spcPts val="1300"/>
                        </a:lnSpc>
                        <a:spcBef>
                          <a:spcPts val="25"/>
                        </a:spcBef>
                        <a:tabLst>
                          <a:tab pos="1456690" algn="l"/>
                          <a:tab pos="1951989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Kalsium</a:t>
                      </a:r>
                      <a:r>
                        <a:rPr sz="1100" spc="19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membantu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dalam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pembinaan</a:t>
                      </a:r>
                      <a:r>
                        <a:rPr sz="1100" spc="20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tulang</a:t>
                      </a:r>
                      <a:r>
                        <a:rPr sz="1100" spc="20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gigi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kuat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150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(pepejal)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 marR="393065">
                        <a:lnSpc>
                          <a:spcPct val="19550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75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ml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(cecair)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50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88694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Magnesium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59055">
                        <a:lnSpc>
                          <a:spcPts val="1300"/>
                        </a:lnSpc>
                        <a:spcBef>
                          <a:spcPts val="25"/>
                        </a:spcBef>
                        <a:tabLst>
                          <a:tab pos="1063625" algn="l"/>
                          <a:tab pos="2235835" algn="l"/>
                          <a:tab pos="325183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Magnesium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menggalakkan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penyerapan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penyimpanan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kalsium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46.5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(pepejal)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23.25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ml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(cecair)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15.5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53795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Niasin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59690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Niasin</a:t>
                      </a:r>
                      <a:r>
                        <a:rPr sz="1100" spc="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diperlukan</a:t>
                      </a:r>
                      <a:r>
                        <a:rPr sz="1100" spc="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4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melepaskan</a:t>
                      </a:r>
                      <a:r>
                        <a:rPr sz="1100" spc="4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tenaga</a:t>
                      </a:r>
                      <a:r>
                        <a:rPr sz="1100" spc="4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daripada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protein,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lemak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karbohidrat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2.25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NE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(pepejal)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6096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1.125</a:t>
                      </a:r>
                      <a:r>
                        <a:rPr sz="1100" spc="12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12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NE</a:t>
                      </a:r>
                      <a:r>
                        <a:rPr sz="1100" spc="12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12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12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12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ml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(cecair)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1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0.75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NE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1699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Protein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2585" marR="59690" indent="-294640">
                        <a:lnSpc>
                          <a:spcPts val="1280"/>
                        </a:lnSpc>
                        <a:spcBef>
                          <a:spcPts val="45"/>
                        </a:spcBef>
                        <a:buAutoNum type="romanLcParenBoth"/>
                        <a:tabLst>
                          <a:tab pos="362585" algn="l"/>
                          <a:tab pos="1026794" algn="l"/>
                          <a:tab pos="1895475" algn="l"/>
                          <a:tab pos="2470150" algn="l"/>
                          <a:tab pos="3253104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Protein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membantu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untuk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membina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memulihkan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tisu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badan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61315" indent="-303530">
                        <a:lnSpc>
                          <a:spcPct val="100000"/>
                        </a:lnSpc>
                        <a:spcBef>
                          <a:spcPts val="1225"/>
                        </a:spcBef>
                        <a:buAutoNum type="romanLcParenBoth"/>
                        <a:tabLst>
                          <a:tab pos="36131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Protein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penting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pertumbuhan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pembinaan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  <a:buFont typeface="Cambria"/>
                        <a:buAutoNum type="romanLcParenBoth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60045" marR="59055" indent="-292100">
                        <a:lnSpc>
                          <a:spcPts val="1300"/>
                        </a:lnSpc>
                        <a:buAutoNum type="romanLcParenBoth"/>
                        <a:tabLst>
                          <a:tab pos="36258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Protein</a:t>
                      </a:r>
                      <a:r>
                        <a:rPr sz="11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membekalkan</a:t>
                      </a:r>
                      <a:r>
                        <a:rPr sz="11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asid</a:t>
                      </a:r>
                      <a:r>
                        <a:rPr sz="11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amino</a:t>
                      </a:r>
                      <a:r>
                        <a:rPr sz="11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diperlukan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sintesis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protein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5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(pepejal)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2.5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ml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(cecair)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2.5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265" marR="60960" indent="-285115">
                        <a:lnSpc>
                          <a:spcPts val="1280"/>
                        </a:lnSpc>
                        <a:spcBef>
                          <a:spcPts val="45"/>
                        </a:spcBef>
                        <a:tabLst>
                          <a:tab pos="342265" algn="l"/>
                        </a:tabLst>
                      </a:pPr>
                      <a:r>
                        <a:rPr sz="1100" spc="-25" dirty="0">
                          <a:latin typeface="Cambria"/>
                          <a:cs typeface="Cambria"/>
                        </a:rPr>
                        <a:t>(i)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membantu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untuk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mengekalkan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kesihatan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kulit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membran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mukus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120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µg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RE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(pepejal)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3658233" y="9954230"/>
            <a:ext cx="256540" cy="20447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>
                <a:latin typeface="Cambria"/>
                <a:cs typeface="Cambria"/>
              </a:rPr>
              <a:t>2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855970" y="436879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1" y="894333"/>
            <a:ext cx="5760085" cy="5925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75" algn="ct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AKTA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MAKANAN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1983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1365"/>
              </a:spcBef>
            </a:pPr>
            <a:r>
              <a:rPr sz="1200" spc="-10" dirty="0">
                <a:latin typeface="Cambria"/>
                <a:cs typeface="Cambria"/>
              </a:rPr>
              <a:t>PERATURAN-PERATURAN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MAKANAN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(PINDAAN)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(NO.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4)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2020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695"/>
              </a:spcBef>
            </a:pPr>
            <a:endParaRPr sz="1200">
              <a:latin typeface="Cambria"/>
              <a:cs typeface="Cambria"/>
            </a:endParaRPr>
          </a:p>
          <a:p>
            <a:pPr marL="12700" marR="9525">
              <a:lnSpc>
                <a:spcPct val="146700"/>
              </a:lnSpc>
              <a:tabLst>
                <a:tab pos="705485" algn="l"/>
                <a:tab pos="1864995" algn="l"/>
                <a:tab pos="2560955" algn="l"/>
                <a:tab pos="3190240" algn="l"/>
                <a:tab pos="4135754" algn="l"/>
                <a:tab pos="4734560" algn="l"/>
                <a:tab pos="5572125" algn="l"/>
              </a:tabLst>
            </a:pPr>
            <a:r>
              <a:rPr sz="1200" spc="-20" dirty="0">
                <a:latin typeface="Cambria"/>
                <a:cs typeface="Cambria"/>
              </a:rPr>
              <a:t>PADA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menjalankan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kuasa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0" dirty="0">
                <a:latin typeface="Cambria"/>
                <a:cs typeface="Cambria"/>
              </a:rPr>
              <a:t>yang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diberikan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0" dirty="0">
                <a:latin typeface="Cambria"/>
                <a:cs typeface="Cambria"/>
              </a:rPr>
              <a:t>oleh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seksyen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5" dirty="0">
                <a:latin typeface="Cambria"/>
                <a:cs typeface="Cambria"/>
              </a:rPr>
              <a:t>34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Akta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Makanan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1983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[</a:t>
            </a:r>
            <a:r>
              <a:rPr sz="1200" i="1" dirty="0">
                <a:latin typeface="Cambria"/>
                <a:cs typeface="Cambria"/>
              </a:rPr>
              <a:t>Akta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Cambria"/>
                <a:cs typeface="Cambria"/>
              </a:rPr>
              <a:t>281</a:t>
            </a:r>
            <a:r>
              <a:rPr sz="1200" spc="-10" dirty="0">
                <a:latin typeface="Cambria"/>
                <a:cs typeface="Cambria"/>
              </a:rPr>
              <a:t>],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Menteri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membuat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peraturan-peraturan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Cambria"/>
                <a:cs typeface="Cambria"/>
              </a:rPr>
              <a:t>Nama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dan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permulaan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kuat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b="1" spc="-20" dirty="0">
                <a:latin typeface="Cambria"/>
                <a:cs typeface="Cambria"/>
              </a:rPr>
              <a:t>kuasa</a:t>
            </a:r>
            <a:endParaRPr sz="1200">
              <a:latin typeface="Cambria"/>
              <a:cs typeface="Cambria"/>
            </a:endParaRPr>
          </a:p>
          <a:p>
            <a:pPr marL="12700" marR="6350" indent="456565">
              <a:lnSpc>
                <a:spcPct val="146000"/>
              </a:lnSpc>
              <a:spcBef>
                <a:spcPts val="10"/>
              </a:spcBef>
              <a:buAutoNum type="arabicPeriod"/>
              <a:tabLst>
                <a:tab pos="469265" algn="l"/>
                <a:tab pos="926465" algn="l"/>
                <a:tab pos="2417445" algn="l"/>
                <a:tab pos="2714625" algn="l"/>
                <a:tab pos="3406140" algn="l"/>
                <a:tab pos="4260215" algn="l"/>
              </a:tabLst>
            </a:pPr>
            <a:r>
              <a:rPr sz="1200" spc="-25" dirty="0">
                <a:latin typeface="Cambria"/>
                <a:cs typeface="Cambria"/>
              </a:rPr>
              <a:t>(1)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Peraturan-peraturan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5" dirty="0">
                <a:latin typeface="Cambria"/>
                <a:cs typeface="Cambria"/>
              </a:rPr>
              <a:t>ini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bolehlah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dinamakan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b="1" spc="-10" dirty="0">
                <a:latin typeface="Cambria"/>
                <a:cs typeface="Cambria"/>
              </a:rPr>
              <a:t>Peraturan-Peraturan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Makanan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(Pindaan)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(No.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4)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2020</a:t>
            </a:r>
            <a:r>
              <a:rPr sz="1200" spc="-10" dirty="0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  <a:buFont typeface="Cambria"/>
              <a:buAutoNum type="arabicPeriod"/>
            </a:pPr>
            <a:endParaRPr sz="1200">
              <a:latin typeface="Cambria"/>
              <a:cs typeface="Cambria"/>
            </a:endParaRPr>
          </a:p>
          <a:p>
            <a:pPr marL="469265">
              <a:lnSpc>
                <a:spcPct val="100000"/>
              </a:lnSpc>
              <a:spcBef>
                <a:spcPts val="5"/>
              </a:spcBef>
              <a:tabLst>
                <a:tab pos="926465" algn="l"/>
              </a:tabLst>
            </a:pPr>
            <a:r>
              <a:rPr sz="1200" spc="-25" dirty="0">
                <a:latin typeface="Cambria"/>
                <a:cs typeface="Cambria"/>
              </a:rPr>
              <a:t>(2)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Peraturan-Peraturan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ini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mula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berkuat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kuasa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pada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22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Julai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2022.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200" b="1" spc="-10" dirty="0">
                <a:latin typeface="Cambria"/>
                <a:cs typeface="Cambria"/>
              </a:rPr>
              <a:t>Pindaan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peraturan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Cambria"/>
                <a:cs typeface="Cambria"/>
              </a:rPr>
              <a:t>11</a:t>
            </a:r>
            <a:endParaRPr sz="12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spcBef>
                <a:spcPts val="670"/>
              </a:spcBef>
              <a:buAutoNum type="arabicPeriod" startAt="2"/>
              <a:tabLst>
                <a:tab pos="469265" algn="l"/>
                <a:tab pos="1970405" algn="l"/>
                <a:tab pos="2705735" algn="l"/>
                <a:tab pos="3178175" algn="l"/>
                <a:tab pos="3614420" algn="l"/>
                <a:tab pos="3954145" algn="l"/>
                <a:tab pos="4811395" algn="l"/>
                <a:tab pos="5259705" algn="l"/>
              </a:tabLst>
            </a:pPr>
            <a:r>
              <a:rPr sz="1200" spc="-10" dirty="0">
                <a:latin typeface="Cambria"/>
                <a:cs typeface="Cambria"/>
              </a:rPr>
              <a:t>Peraturan-Peraturan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Makanan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0" dirty="0">
                <a:latin typeface="Cambria"/>
                <a:cs typeface="Cambria"/>
              </a:rPr>
              <a:t>1985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0" dirty="0">
                <a:latin typeface="Cambria"/>
                <a:cs typeface="Cambria"/>
              </a:rPr>
              <a:t>[</a:t>
            </a:r>
            <a:r>
              <a:rPr sz="1200" i="1" spc="-20" dirty="0">
                <a:latin typeface="Cambria"/>
                <a:cs typeface="Cambria"/>
              </a:rPr>
              <a:t>P.U.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i="1" spc="-25" dirty="0">
                <a:latin typeface="Cambria"/>
                <a:cs typeface="Cambria"/>
              </a:rPr>
              <a:t>(A)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i="1" spc="-10" dirty="0">
                <a:latin typeface="Cambria"/>
                <a:cs typeface="Cambria"/>
              </a:rPr>
              <a:t>437/1985</a:t>
            </a:r>
            <a:r>
              <a:rPr sz="1200" spc="-10" dirty="0">
                <a:latin typeface="Cambria"/>
                <a:cs typeface="Cambria"/>
              </a:rPr>
              <a:t>],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0" dirty="0">
                <a:latin typeface="Cambria"/>
                <a:cs typeface="Cambria"/>
              </a:rPr>
              <a:t>yang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disebut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1200" spc="-10" dirty="0">
                <a:latin typeface="Cambria"/>
                <a:cs typeface="Cambria"/>
              </a:rPr>
              <a:t>“Peraturan-Peraturan</a:t>
            </a:r>
            <a:r>
              <a:rPr sz="1200" spc="-3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ibu”</a:t>
            </a:r>
            <a:r>
              <a:rPr sz="1200" spc="-3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dalam</a:t>
            </a:r>
            <a:r>
              <a:rPr sz="1200" spc="-3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Peraturan-Peraturan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ini,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dipinda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dalam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peraturan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11—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65"/>
              </a:spcBef>
            </a:pPr>
            <a:endParaRPr sz="1200">
              <a:latin typeface="Cambria"/>
              <a:cs typeface="Cambria"/>
            </a:endParaRPr>
          </a:p>
          <a:p>
            <a:pPr marL="926465" lvl="1" indent="-457200">
              <a:lnSpc>
                <a:spcPct val="100000"/>
              </a:lnSpc>
              <a:buFont typeface="Cambria"/>
              <a:buAutoNum type="alphaLcParenBoth"/>
              <a:tabLst>
                <a:tab pos="926465" algn="l"/>
              </a:tabLst>
            </a:pPr>
            <a:r>
              <a:rPr sz="1200" spc="-10" dirty="0">
                <a:latin typeface="Cambria"/>
                <a:cs typeface="Cambria"/>
              </a:rPr>
              <a:t>dalam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subperaturan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(1)—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70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marL="1382395" marR="5715" lvl="2" indent="-455930" algn="just">
              <a:lnSpc>
                <a:spcPct val="146700"/>
              </a:lnSpc>
              <a:buAutoNum type="romanLcParenBoth"/>
              <a:tabLst>
                <a:tab pos="1383665" algn="l"/>
              </a:tabLst>
            </a:pPr>
            <a:r>
              <a:rPr sz="1200" dirty="0">
                <a:latin typeface="Cambria"/>
                <a:cs typeface="Cambria"/>
              </a:rPr>
              <a:t>dalam</a:t>
            </a:r>
            <a:r>
              <a:rPr sz="1200" spc="3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perenggan</a:t>
            </a:r>
            <a:r>
              <a:rPr sz="1200" spc="38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Cambria"/>
                <a:cs typeface="Cambria"/>
              </a:rPr>
              <a:t>(a)</a:t>
            </a:r>
            <a:r>
              <a:rPr sz="1200" dirty="0">
                <a:latin typeface="Cambria"/>
                <a:cs typeface="Cambria"/>
              </a:rPr>
              <a:t>,</a:t>
            </a:r>
            <a:r>
              <a:rPr sz="1200" spc="3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dengan</a:t>
            </a:r>
            <a:r>
              <a:rPr sz="1200" spc="3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memasukkan</a:t>
            </a:r>
            <a:r>
              <a:rPr sz="1200" spc="3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selepas</a:t>
            </a:r>
            <a:r>
              <a:rPr sz="1200" spc="37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perkataan</a:t>
            </a:r>
            <a:r>
              <a:rPr sz="1200" spc="-10" dirty="0">
                <a:latin typeface="Times New Roman"/>
                <a:cs typeface="Times New Roman"/>
              </a:rPr>
              <a:t> 	</a:t>
            </a:r>
            <a:r>
              <a:rPr sz="1200" dirty="0">
                <a:latin typeface="Cambria"/>
                <a:cs typeface="Cambria"/>
              </a:rPr>
              <a:t>“ramuan</a:t>
            </a:r>
            <a:r>
              <a:rPr sz="1200" spc="22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utamanya”</a:t>
            </a:r>
            <a:r>
              <a:rPr sz="1200" spc="229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perkataan</a:t>
            </a:r>
            <a:r>
              <a:rPr sz="1200" spc="22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“atau</a:t>
            </a:r>
            <a:r>
              <a:rPr sz="1200" spc="229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jika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tiada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nama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biasa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bagi</a:t>
            </a:r>
            <a:r>
              <a:rPr sz="1200" spc="-20" dirty="0">
                <a:latin typeface="Times New Roman"/>
                <a:cs typeface="Times New Roman"/>
              </a:rPr>
              <a:t> 	</a:t>
            </a:r>
            <a:r>
              <a:rPr sz="1200" dirty="0">
                <a:latin typeface="Cambria"/>
                <a:cs typeface="Cambria"/>
              </a:rPr>
              <a:t>ramuan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utamanya,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kata-</a:t>
            </a:r>
            <a:r>
              <a:rPr sz="1200" dirty="0">
                <a:latin typeface="Cambria"/>
                <a:cs typeface="Cambria"/>
              </a:rPr>
              <a:t>kata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memperihalkan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makanan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itu</a:t>
            </a:r>
            <a:r>
              <a:rPr sz="1200" spc="-25" dirty="0">
                <a:latin typeface="Times New Roman"/>
                <a:cs typeface="Times New Roman"/>
              </a:rPr>
              <a:t> 	</a:t>
            </a: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sebenarnya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tidak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mengelirukan”;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16367" y="7146786"/>
            <a:ext cx="2266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Cambria"/>
                <a:cs typeface="Cambria"/>
              </a:rPr>
              <a:t>(ii)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3567" y="7061443"/>
            <a:ext cx="4385945" cy="561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6700"/>
              </a:lnSpc>
              <a:spcBef>
                <a:spcPts val="100"/>
              </a:spcBef>
              <a:tabLst>
                <a:tab pos="680720" algn="l"/>
                <a:tab pos="1742439" algn="l"/>
                <a:tab pos="2414270" algn="l"/>
                <a:tab pos="3296920" algn="l"/>
                <a:tab pos="3681729" algn="l"/>
              </a:tabLst>
            </a:pP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memasukkan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selepas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perenggan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i="1" spc="-25" dirty="0">
                <a:latin typeface="Cambria"/>
                <a:cs typeface="Cambria"/>
              </a:rPr>
              <a:t>(a)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perenggan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02551" y="7866116"/>
            <a:ext cx="4157345" cy="830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marR="5080" indent="-457200" algn="just">
              <a:lnSpc>
                <a:spcPct val="1467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“</a:t>
            </a:r>
            <a:r>
              <a:rPr sz="1200" i="1" dirty="0">
                <a:latin typeface="Cambria"/>
                <a:cs typeface="Cambria"/>
              </a:rPr>
              <a:t>(aa)</a:t>
            </a:r>
            <a:r>
              <a:rPr sz="1200" spc="17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sama</a:t>
            </a:r>
            <a:r>
              <a:rPr sz="1200" spc="18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ada</a:t>
            </a:r>
            <a:r>
              <a:rPr sz="1200" spc="190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bersama-</a:t>
            </a:r>
            <a:r>
              <a:rPr sz="1200" dirty="0">
                <a:latin typeface="Cambria"/>
                <a:cs typeface="Cambria"/>
              </a:rPr>
              <a:t>sama</a:t>
            </a:r>
            <a:r>
              <a:rPr sz="1200" spc="18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atau</a:t>
            </a:r>
            <a:r>
              <a:rPr sz="1200" spc="18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berdekatan</a:t>
            </a:r>
            <a:r>
              <a:rPr sz="1200" spc="190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nama</a:t>
            </a:r>
            <a:r>
              <a:rPr sz="1200" spc="4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makanan</a:t>
            </a:r>
            <a:r>
              <a:rPr sz="1200" spc="43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itu,</a:t>
            </a:r>
            <a:r>
              <a:rPr sz="1200" spc="4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perkataan</a:t>
            </a:r>
            <a:r>
              <a:rPr sz="1200" spc="43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tambahan</a:t>
            </a:r>
            <a:r>
              <a:rPr sz="1200" spc="4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berkenaan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sifat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sebenar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keadaan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fizikal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makanan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itu;”;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16363" y="9022827"/>
            <a:ext cx="2698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mbria"/>
                <a:cs typeface="Cambria"/>
              </a:rPr>
              <a:t>(iii)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73563" y="9022827"/>
            <a:ext cx="43853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92455" algn="l"/>
                <a:tab pos="1464945" algn="l"/>
                <a:tab pos="1941830" algn="l"/>
                <a:tab pos="2599690" algn="l"/>
                <a:tab pos="3710304" algn="l"/>
              </a:tabLst>
            </a:pPr>
            <a:r>
              <a:rPr sz="1200" spc="-10" dirty="0">
                <a:latin typeface="Cambria"/>
                <a:cs typeface="Cambria"/>
              </a:rPr>
              <a:t>dalam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perenggan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i="1" spc="-20" dirty="0">
                <a:latin typeface="Cambria"/>
                <a:cs typeface="Cambria"/>
              </a:rPr>
              <a:t>(ea)</a:t>
            </a:r>
            <a:r>
              <a:rPr sz="1200" spc="-20" dirty="0">
                <a:latin typeface="Cambria"/>
                <a:cs typeface="Cambria"/>
              </a:rPr>
              <a:t>,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menggantikan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perkataan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73567" y="9205965"/>
            <a:ext cx="4382770" cy="56197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1200" dirty="0">
                <a:latin typeface="Cambria"/>
                <a:cs typeface="Cambria"/>
              </a:rPr>
              <a:t>“sebagai</a:t>
            </a:r>
            <a:r>
              <a:rPr sz="1200" spc="125" dirty="0">
                <a:latin typeface="Cambria"/>
                <a:cs typeface="Cambria"/>
              </a:rPr>
              <a:t>  </a:t>
            </a:r>
            <a:r>
              <a:rPr sz="1200" dirty="0">
                <a:latin typeface="Cambria"/>
                <a:cs typeface="Cambria"/>
              </a:rPr>
              <a:t>tambahan</a:t>
            </a:r>
            <a:r>
              <a:rPr sz="1200" spc="125" dirty="0">
                <a:latin typeface="Cambria"/>
                <a:cs typeface="Cambria"/>
              </a:rPr>
              <a:t>  </a:t>
            </a:r>
            <a:r>
              <a:rPr sz="1200" dirty="0">
                <a:latin typeface="Cambria"/>
                <a:cs typeface="Cambria"/>
              </a:rPr>
              <a:t>kepada</a:t>
            </a:r>
            <a:r>
              <a:rPr sz="1200" spc="125" dirty="0">
                <a:latin typeface="Cambria"/>
                <a:cs typeface="Cambria"/>
              </a:rPr>
              <a:t>  </a:t>
            </a:r>
            <a:r>
              <a:rPr sz="1200" dirty="0">
                <a:latin typeface="Cambria"/>
                <a:cs typeface="Cambria"/>
              </a:rPr>
              <a:t>kehendak</a:t>
            </a:r>
            <a:r>
              <a:rPr sz="1200" spc="125" dirty="0">
                <a:latin typeface="Cambria"/>
                <a:cs typeface="Cambria"/>
              </a:rPr>
              <a:t> 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130" dirty="0">
                <a:latin typeface="Cambria"/>
                <a:cs typeface="Cambria"/>
              </a:rPr>
              <a:t>  </a:t>
            </a:r>
            <a:r>
              <a:rPr sz="1200" dirty="0">
                <a:latin typeface="Cambria"/>
                <a:cs typeface="Cambria"/>
              </a:rPr>
              <a:t>ditetapkan</a:t>
            </a:r>
            <a:r>
              <a:rPr sz="1200" spc="125" dirty="0">
                <a:latin typeface="Cambria"/>
                <a:cs typeface="Cambria"/>
              </a:rPr>
              <a:t>  </a:t>
            </a:r>
            <a:r>
              <a:rPr sz="1200" spc="-10" dirty="0">
                <a:latin typeface="Cambria"/>
                <a:cs typeface="Cambria"/>
              </a:rPr>
              <a:t>dalam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1200" spc="-10" dirty="0">
                <a:latin typeface="Cambria"/>
                <a:cs typeface="Cambria"/>
              </a:rPr>
              <a:t>perenggan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(1)</a:t>
            </a:r>
            <a:r>
              <a:rPr sz="1200" i="1" dirty="0">
                <a:latin typeface="Cambria"/>
                <a:cs typeface="Cambria"/>
              </a:rPr>
              <a:t>(e)</a:t>
            </a:r>
            <a:r>
              <a:rPr sz="1200" dirty="0">
                <a:latin typeface="Cambria"/>
                <a:cs typeface="Cambria"/>
              </a:rPr>
              <a:t>,</a:t>
            </a:r>
            <a:r>
              <a:rPr sz="1200" spc="-2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jika”</a:t>
            </a:r>
            <a:r>
              <a:rPr sz="1200" spc="-3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dengan</a:t>
            </a:r>
            <a:r>
              <a:rPr sz="1200" spc="-2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perkataan</a:t>
            </a:r>
            <a:r>
              <a:rPr sz="1200" spc="-3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“jika”;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/>
              <a:t>20</a:t>
            </a:fld>
            <a:endParaRPr sz="1200"/>
          </a:p>
        </p:txBody>
      </p:sp>
      <p:sp>
        <p:nvSpPr>
          <p:cNvPr id="2" name="object 2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26005" y="914652"/>
          <a:ext cx="8028305" cy="5589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3735"/>
                <a:gridCol w="3543935"/>
                <a:gridCol w="2458720"/>
              </a:tblGrid>
              <a:tr h="473709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ts val="1290"/>
                        </a:lnSpc>
                      </a:pPr>
                      <a:r>
                        <a:rPr sz="1100" i="1" dirty="0">
                          <a:latin typeface="Cambria"/>
                          <a:cs typeface="Cambria"/>
                        </a:rPr>
                        <a:t>Jumlah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diperlukan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(ii)</a:t>
                      </a:r>
                      <a:r>
                        <a:rPr sz="1100" spc="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penting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mata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berfungsi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60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µg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RE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ml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(cecair)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40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µg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RE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8933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spc="-20" dirty="0">
                          <a:latin typeface="Cambria"/>
                          <a:cs typeface="Cambria"/>
                        </a:rPr>
                        <a:t>Zink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Zink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penting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pertumbuhan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1.65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(pepejal)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0.825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ml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(cecair)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0.55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8933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50" baseline="505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650" spc="-89" baseline="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50" baseline="5050" dirty="0">
                          <a:latin typeface="Cambria"/>
                          <a:cs typeface="Cambria"/>
                        </a:rPr>
                        <a:t>B</a:t>
                      </a:r>
                      <a:r>
                        <a:rPr sz="700" dirty="0">
                          <a:latin typeface="Cambria"/>
                          <a:cs typeface="Cambria"/>
                        </a:rPr>
                        <a:t>1</a:t>
                      </a:r>
                      <a:r>
                        <a:rPr sz="1650" baseline="5050" dirty="0">
                          <a:latin typeface="Cambria"/>
                          <a:cs typeface="Cambria"/>
                        </a:rPr>
                        <a:t>/</a:t>
                      </a:r>
                      <a:r>
                        <a:rPr sz="1650" spc="-82" baseline="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50" spc="-15" baseline="5050" dirty="0">
                          <a:latin typeface="Cambria"/>
                          <a:cs typeface="Cambria"/>
                        </a:rPr>
                        <a:t>Tiamina</a:t>
                      </a:r>
                      <a:endParaRPr sz="1650" baseline="5050">
                        <a:latin typeface="Cambria"/>
                        <a:cs typeface="Cambria"/>
                      </a:endParaRPr>
                    </a:p>
                  </a:txBody>
                  <a:tcPr marL="0" marR="0" marT="76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60960">
                        <a:lnSpc>
                          <a:spcPts val="1200"/>
                        </a:lnSpc>
                        <a:spcBef>
                          <a:spcPts val="200"/>
                        </a:spcBef>
                      </a:pPr>
                      <a:r>
                        <a:rPr sz="1650" baseline="505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650" spc="44" baseline="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50" baseline="5050" dirty="0">
                          <a:latin typeface="Cambria"/>
                          <a:cs typeface="Cambria"/>
                        </a:rPr>
                        <a:t>B</a:t>
                      </a:r>
                      <a:r>
                        <a:rPr sz="700" dirty="0">
                          <a:latin typeface="Cambria"/>
                          <a:cs typeface="Cambria"/>
                        </a:rPr>
                        <a:t>1</a:t>
                      </a:r>
                      <a:r>
                        <a:rPr sz="1650" baseline="5050" dirty="0">
                          <a:latin typeface="Cambria"/>
                          <a:cs typeface="Cambria"/>
                        </a:rPr>
                        <a:t>/Tiamina</a:t>
                      </a:r>
                      <a:r>
                        <a:rPr sz="1650" spc="44" baseline="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50" baseline="5050" dirty="0">
                          <a:latin typeface="Cambria"/>
                          <a:cs typeface="Cambria"/>
                        </a:rPr>
                        <a:t>diperlukan</a:t>
                      </a:r>
                      <a:r>
                        <a:rPr sz="1650" spc="52" baseline="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50" baseline="505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650" spc="44" baseline="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50" baseline="5050" dirty="0">
                          <a:latin typeface="Cambria"/>
                          <a:cs typeface="Cambria"/>
                        </a:rPr>
                        <a:t>melepaskan</a:t>
                      </a:r>
                      <a:r>
                        <a:rPr sz="1650" spc="44" baseline="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50" spc="-15" baseline="5050" dirty="0">
                          <a:latin typeface="Cambria"/>
                          <a:cs typeface="Cambria"/>
                        </a:rPr>
                        <a:t>tenaga</a:t>
                      </a:r>
                      <a:r>
                        <a:rPr sz="1650" spc="-15" baseline="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daripada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karbohidrat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25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0.18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(pepejal)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0.09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ml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(cecair)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0.06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88694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50" baseline="505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650" spc="-97" baseline="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50" baseline="5050" dirty="0">
                          <a:latin typeface="Cambria"/>
                          <a:cs typeface="Cambria"/>
                        </a:rPr>
                        <a:t>B</a:t>
                      </a:r>
                      <a:r>
                        <a:rPr sz="700" dirty="0">
                          <a:latin typeface="Cambria"/>
                          <a:cs typeface="Cambria"/>
                        </a:rPr>
                        <a:t>2</a:t>
                      </a:r>
                      <a:r>
                        <a:rPr sz="1650" baseline="5050" dirty="0">
                          <a:latin typeface="Cambria"/>
                          <a:cs typeface="Cambria"/>
                        </a:rPr>
                        <a:t>/</a:t>
                      </a:r>
                      <a:r>
                        <a:rPr sz="1650" spc="-89" baseline="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50" spc="-15" baseline="5050" dirty="0">
                          <a:latin typeface="Cambria"/>
                          <a:cs typeface="Cambria"/>
                        </a:rPr>
                        <a:t>Riboflavin</a:t>
                      </a:r>
                      <a:endParaRPr sz="1650" baseline="5050">
                        <a:latin typeface="Cambria"/>
                        <a:cs typeface="Cambria"/>
                      </a:endParaRPr>
                    </a:p>
                  </a:txBody>
                  <a:tcPr marL="0" marR="0" marT="76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59690">
                        <a:lnSpc>
                          <a:spcPts val="1200"/>
                        </a:lnSpc>
                        <a:spcBef>
                          <a:spcPts val="200"/>
                        </a:spcBef>
                      </a:pPr>
                      <a:r>
                        <a:rPr sz="1650" baseline="505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650" spc="292" baseline="505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650" baseline="5050" dirty="0">
                          <a:latin typeface="Cambria"/>
                          <a:cs typeface="Cambria"/>
                        </a:rPr>
                        <a:t>B</a:t>
                      </a:r>
                      <a:r>
                        <a:rPr sz="700" dirty="0">
                          <a:latin typeface="Cambria"/>
                          <a:cs typeface="Cambria"/>
                        </a:rPr>
                        <a:t>2</a:t>
                      </a:r>
                      <a:r>
                        <a:rPr sz="1650" baseline="5050" dirty="0">
                          <a:latin typeface="Cambria"/>
                          <a:cs typeface="Cambria"/>
                        </a:rPr>
                        <a:t>/Riboflavin</a:t>
                      </a:r>
                      <a:r>
                        <a:rPr sz="1650" spc="277" baseline="505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650" baseline="5050" dirty="0">
                          <a:latin typeface="Cambria"/>
                          <a:cs typeface="Cambria"/>
                        </a:rPr>
                        <a:t>diperlukan</a:t>
                      </a:r>
                      <a:r>
                        <a:rPr sz="1650" spc="292" baseline="505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650" baseline="505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650" spc="300" baseline="505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650" spc="-15" baseline="5050" dirty="0">
                          <a:latin typeface="Cambria"/>
                          <a:cs typeface="Cambria"/>
                        </a:rPr>
                        <a:t>melepaskan</a:t>
                      </a:r>
                      <a:r>
                        <a:rPr sz="1650" spc="-15" baseline="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tenaga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daripada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protein,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lemak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karbohidrat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25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0.18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(pepejal)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0.09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ml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(cecair)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0.06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8933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50" baseline="505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650" spc="-82" baseline="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50" spc="-15" baseline="5050" dirty="0">
                          <a:latin typeface="Cambria"/>
                          <a:cs typeface="Cambria"/>
                        </a:rPr>
                        <a:t>B</a:t>
                      </a:r>
                      <a:r>
                        <a:rPr sz="700" spc="-10" dirty="0">
                          <a:latin typeface="Cambria"/>
                          <a:cs typeface="Cambria"/>
                        </a:rPr>
                        <a:t>12</a:t>
                      </a:r>
                      <a:r>
                        <a:rPr sz="1650" spc="-15" baseline="5050" dirty="0">
                          <a:latin typeface="Cambria"/>
                          <a:cs typeface="Cambria"/>
                        </a:rPr>
                        <a:t>/Sianokobalamina</a:t>
                      </a:r>
                      <a:endParaRPr sz="1650" baseline="5050">
                        <a:latin typeface="Cambria"/>
                        <a:cs typeface="Cambria"/>
                      </a:endParaRPr>
                    </a:p>
                  </a:txBody>
                  <a:tcPr marL="0" marR="0" marT="76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60960">
                        <a:lnSpc>
                          <a:spcPts val="1200"/>
                        </a:lnSpc>
                        <a:spcBef>
                          <a:spcPts val="200"/>
                        </a:spcBef>
                        <a:tabLst>
                          <a:tab pos="755650" algn="l"/>
                          <a:tab pos="2252345" algn="l"/>
                          <a:tab pos="3120390" algn="l"/>
                        </a:tabLst>
                      </a:pPr>
                      <a:r>
                        <a:rPr sz="1650" spc="-15" baseline="505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650" baseline="505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650" spc="-15" baseline="5050" dirty="0">
                          <a:latin typeface="Cambria"/>
                          <a:cs typeface="Cambria"/>
                        </a:rPr>
                        <a:t>B</a:t>
                      </a:r>
                      <a:r>
                        <a:rPr sz="700" spc="-10" dirty="0">
                          <a:latin typeface="Cambria"/>
                          <a:cs typeface="Cambria"/>
                        </a:rPr>
                        <a:t>12</a:t>
                      </a:r>
                      <a:r>
                        <a:rPr sz="1650" spc="-15" baseline="5050" dirty="0">
                          <a:latin typeface="Cambria"/>
                          <a:cs typeface="Cambria"/>
                        </a:rPr>
                        <a:t>/Sianokobalamina</a:t>
                      </a:r>
                      <a:r>
                        <a:rPr sz="1650" baseline="505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650" spc="-15" baseline="5050" dirty="0">
                          <a:latin typeface="Cambria"/>
                          <a:cs typeface="Cambria"/>
                        </a:rPr>
                        <a:t>diperlukan</a:t>
                      </a:r>
                      <a:r>
                        <a:rPr sz="1650" baseline="505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650" spc="-15" baseline="5050" dirty="0">
                          <a:latin typeface="Cambria"/>
                          <a:cs typeface="Cambria"/>
                        </a:rPr>
                        <a:t>untuk</a:t>
                      </a:r>
                      <a:r>
                        <a:rPr sz="1650" spc="-15" baseline="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penghasilan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sel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darah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merah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25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0.36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µg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(pepejal)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0.18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µg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ml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(cecair)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0.12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µg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784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C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265" marR="60960" indent="-285115">
                        <a:lnSpc>
                          <a:spcPts val="1300"/>
                        </a:lnSpc>
                        <a:spcBef>
                          <a:spcPts val="25"/>
                        </a:spcBef>
                        <a:tabLst>
                          <a:tab pos="342265" algn="l"/>
                        </a:tabLst>
                      </a:pPr>
                      <a:r>
                        <a:rPr sz="1100" spc="-25" dirty="0">
                          <a:latin typeface="Cambria"/>
                          <a:cs typeface="Cambria"/>
                        </a:rPr>
                        <a:t>(i)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100" spc="17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</a:t>
                      </a:r>
                      <a:r>
                        <a:rPr sz="1100" spc="17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meningkatkan</a:t>
                      </a:r>
                      <a:r>
                        <a:rPr sz="1100" spc="17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penyerapan</a:t>
                      </a:r>
                      <a:r>
                        <a:rPr sz="1100" spc="17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zat</a:t>
                      </a:r>
                      <a:r>
                        <a:rPr sz="1100" spc="17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besi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daripada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sumber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bukan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daging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15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(pepejal)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/>
              <a:t>21</a:t>
            </a:fld>
            <a:endParaRPr sz="1200"/>
          </a:p>
        </p:txBody>
      </p:sp>
      <p:sp>
        <p:nvSpPr>
          <p:cNvPr id="2" name="object 2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26005" y="914652"/>
          <a:ext cx="8028305" cy="32778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3735"/>
                <a:gridCol w="3543935"/>
                <a:gridCol w="2458720"/>
              </a:tblGrid>
              <a:tr h="473709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ts val="1290"/>
                        </a:lnSpc>
                      </a:pPr>
                      <a:r>
                        <a:rPr sz="1100" i="1" dirty="0">
                          <a:latin typeface="Cambria"/>
                          <a:cs typeface="Cambria"/>
                        </a:rPr>
                        <a:t>Jumlah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diperlukan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265" marR="60325" indent="-285115">
                        <a:lnSpc>
                          <a:spcPts val="1300"/>
                        </a:lnSpc>
                        <a:spcBef>
                          <a:spcPts val="25"/>
                        </a:spcBef>
                        <a:tabLst>
                          <a:tab pos="974725" algn="l"/>
                          <a:tab pos="1212850" algn="l"/>
                          <a:tab pos="2020570" algn="l"/>
                          <a:tab pos="2893695" algn="l"/>
                          <a:tab pos="3233420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(ii)</a:t>
                      </a:r>
                      <a:r>
                        <a:rPr sz="1100" spc="114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C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membantu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penyerapan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zat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besi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daripada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makanan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7.5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ml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(cecair)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5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53795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marR="61594" indent="-268605">
                        <a:lnSpc>
                          <a:spcPts val="1300"/>
                        </a:lnSpc>
                        <a:spcBef>
                          <a:spcPts val="25"/>
                        </a:spcBef>
                        <a:buAutoNum type="romanLcParenBoth"/>
                        <a:tabLst>
                          <a:tab pos="34226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1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</a:t>
                      </a:r>
                      <a:r>
                        <a:rPr sz="11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membantu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badan</a:t>
                      </a:r>
                      <a:r>
                        <a:rPr sz="11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menggunakan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kalsium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fosforus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Cambria"/>
                        <a:buAutoNum type="romanLcParenBoth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40995" marR="61594" indent="-268605">
                        <a:lnSpc>
                          <a:spcPts val="1280"/>
                        </a:lnSpc>
                        <a:buAutoNum type="romanLcParenBoth"/>
                        <a:tabLst>
                          <a:tab pos="34226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1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</a:t>
                      </a:r>
                      <a:r>
                        <a:rPr sz="11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perlu</a:t>
                      </a:r>
                      <a:r>
                        <a:rPr sz="11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penyerapan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penggunaan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kalsium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fosforus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2.25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µg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(pepejal)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1.125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µg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ml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(cecair)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0.75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µg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8933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62230">
                        <a:lnSpc>
                          <a:spcPts val="1280"/>
                        </a:lnSpc>
                        <a:spcBef>
                          <a:spcPts val="4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melindungi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lemak</a:t>
                      </a:r>
                      <a:r>
                        <a:rPr sz="11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dalam</a:t>
                      </a:r>
                      <a:r>
                        <a:rPr sz="11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tisu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badan</a:t>
                      </a:r>
                      <a:r>
                        <a:rPr sz="11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daripada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pengoksidaan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1.5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(pepejal)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0.75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ml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(cecair)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0.5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/>
              <a:t>22</a:t>
            </a:fld>
            <a:endParaRPr sz="1200"/>
          </a:p>
        </p:txBody>
      </p:sp>
      <p:sp>
        <p:nvSpPr>
          <p:cNvPr id="2" name="object 2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0596" y="817216"/>
            <a:ext cx="2694305" cy="516255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896619">
              <a:lnSpc>
                <a:spcPct val="100000"/>
              </a:lnSpc>
              <a:spcBef>
                <a:spcPts val="710"/>
              </a:spcBef>
            </a:pPr>
            <a:r>
              <a:rPr sz="1100" dirty="0">
                <a:latin typeface="Cambria"/>
                <a:cs typeface="Cambria"/>
              </a:rPr>
              <a:t>DAFTAR</a:t>
            </a:r>
            <a:r>
              <a:rPr sz="1100" spc="-65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Cambria"/>
                <a:cs typeface="Cambria"/>
              </a:rPr>
              <a:t>IV</a:t>
            </a:r>
            <a:endParaRPr sz="11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1100" spc="-10" dirty="0">
                <a:latin typeface="Cambria"/>
                <a:cs typeface="Cambria"/>
              </a:rPr>
              <a:t>SYARAT-SYARAT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mbria"/>
                <a:cs typeface="Cambria"/>
              </a:rPr>
              <a:t>BAGI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mbria"/>
                <a:cs typeface="Cambria"/>
              </a:rPr>
              <a:t>AKUAN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mbria"/>
                <a:cs typeface="Cambria"/>
              </a:rPr>
              <a:t>FUNGSI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Cambria"/>
                <a:cs typeface="Cambria"/>
              </a:rPr>
              <a:t>LAIN</a:t>
            </a:r>
            <a:endParaRPr sz="1100">
              <a:latin typeface="Cambria"/>
              <a:cs typeface="Cambri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826005" y="1652269"/>
          <a:ext cx="8084820" cy="4925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3120"/>
                <a:gridCol w="1943100"/>
                <a:gridCol w="1085214"/>
                <a:gridCol w="1600199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 marR="98425" indent="-1270" algn="ctr">
                        <a:lnSpc>
                          <a:spcPts val="1280"/>
                        </a:lnSpc>
                        <a:spcBef>
                          <a:spcPts val="45"/>
                        </a:spcBef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Jumlah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20" dirty="0">
                          <a:latin typeface="Cambria"/>
                          <a:cs typeface="Cambria"/>
                        </a:rPr>
                        <a:t>yang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ctr">
                        <a:lnSpc>
                          <a:spcPts val="1265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diperlukan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7195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Syarat-syarat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Beta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glukan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  <a:tabLst>
                          <a:tab pos="635000" algn="l"/>
                          <a:tab pos="1339215" algn="l"/>
                        </a:tabLst>
                      </a:pPr>
                      <a:r>
                        <a:rPr sz="1100" spc="-20" dirty="0">
                          <a:latin typeface="Cambria"/>
                          <a:cs typeface="Cambria"/>
                        </a:rPr>
                        <a:t>Beta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glukan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daripada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155"/>
                        </a:spcBef>
                        <a:tabLst>
                          <a:tab pos="136398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(nyatakan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sumber)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165"/>
                        </a:spcBef>
                        <a:tabLst>
                          <a:tab pos="152082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membantu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untuk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  <a:tabLst>
                          <a:tab pos="511809" algn="l"/>
                          <a:tab pos="763270" algn="l"/>
                        </a:tabLst>
                      </a:pPr>
                      <a:r>
                        <a:rPr sz="1100" spc="-20" dirty="0">
                          <a:latin typeface="Cambria"/>
                          <a:cs typeface="Cambria"/>
                        </a:rPr>
                        <a:t>0.75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31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hidangan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71145" marR="104139" indent="-213360" algn="just">
                        <a:lnSpc>
                          <a:spcPct val="9770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(i)</a:t>
                      </a:r>
                      <a:r>
                        <a:rPr sz="1100" spc="4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Sumber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beta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glukan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hendaklah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daripada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oat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barli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985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menurunkan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kolesterol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86385" marR="58419" indent="-228600" algn="just">
                        <a:lnSpc>
                          <a:spcPts val="1280"/>
                        </a:lnSpc>
                        <a:spcBef>
                          <a:spcPts val="83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(ii)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Makanan</a:t>
                      </a:r>
                      <a:r>
                        <a:rPr sz="11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akan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ditambah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58419" algn="just">
                        <a:lnSpc>
                          <a:spcPts val="1280"/>
                        </a:lnSpc>
                        <a:spcBef>
                          <a:spcPts val="20"/>
                        </a:spcBef>
                        <a:tabLst>
                          <a:tab pos="1129030" algn="l"/>
                          <a:tab pos="1281430" algn="l"/>
                        </a:tabLst>
                      </a:pPr>
                      <a:r>
                        <a:rPr sz="1100" spc="-20" dirty="0">
                          <a:latin typeface="Cambria"/>
                          <a:cs typeface="Cambria"/>
                        </a:rPr>
                        <a:t>beta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glukan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hendaklah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juga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59690" algn="just">
                        <a:lnSpc>
                          <a:spcPts val="1280"/>
                        </a:lnSpc>
                        <a:spcBef>
                          <a:spcPts val="20"/>
                        </a:spcBef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mengandungi</a:t>
                      </a:r>
                      <a:r>
                        <a:rPr sz="1100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jumlah</a:t>
                      </a:r>
                      <a:r>
                        <a:rPr sz="11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serabut</a:t>
                      </a:r>
                      <a:r>
                        <a:rPr sz="11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diet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algn="just">
                        <a:lnSpc>
                          <a:spcPts val="1240"/>
                        </a:lnSpc>
                        <a:tabLst>
                          <a:tab pos="110934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tidak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kurang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59055" algn="just">
                        <a:lnSpc>
                          <a:spcPct val="97600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daripada</a:t>
                      </a:r>
                      <a:r>
                        <a:rPr sz="1100" spc="315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amaun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320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diperlukan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untuk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diakui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sebagai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"sumber":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00685" marR="60325">
                        <a:lnSpc>
                          <a:spcPts val="1300"/>
                        </a:lnSpc>
                        <a:spcBef>
                          <a:spcPts val="65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3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(pepejal)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825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908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00685" marR="59690">
                        <a:lnSpc>
                          <a:spcPts val="1290"/>
                        </a:lnSpc>
                        <a:spcBef>
                          <a:spcPts val="66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1.5</a:t>
                      </a:r>
                      <a:r>
                        <a:rPr sz="1100" spc="4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4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4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ml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(cecair)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838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7404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2895" marR="227965" indent="-245745">
                        <a:lnSpc>
                          <a:spcPct val="97600"/>
                        </a:lnSpc>
                        <a:spcBef>
                          <a:spcPts val="58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(iii)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Hendaklah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ditulis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pada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label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pernyataan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berikut: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/>
              <a:t>23</a:t>
            </a:fld>
            <a:endParaRPr sz="1200"/>
          </a:p>
        </p:txBody>
      </p:sp>
      <p:sp>
        <p:nvSpPr>
          <p:cNvPr id="2" name="object 2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26005" y="914652"/>
          <a:ext cx="8084820" cy="558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3120"/>
                <a:gridCol w="1943100"/>
                <a:gridCol w="1085214"/>
                <a:gridCol w="1600199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Jumlah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103505" marR="98425" algn="ctr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sz="1100" i="1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2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diperlukan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7195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Syarat-syarat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893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685" algn="just">
                        <a:lnSpc>
                          <a:spcPts val="1275"/>
                        </a:lnSpc>
                        <a:tabLst>
                          <a:tab pos="124841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"Jumlah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yang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400685" marR="58419" algn="just">
                        <a:lnSpc>
                          <a:spcPct val="9770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disarankan</a:t>
                      </a:r>
                      <a:r>
                        <a:rPr sz="1100" spc="26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kesan</a:t>
                      </a:r>
                      <a:r>
                        <a:rPr sz="1100" spc="19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penurunan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kolesterol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ialah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3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sehari"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23615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Beta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glukan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daripada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serat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larut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barli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39725" marR="60960" indent="-283845" algn="just">
                        <a:lnSpc>
                          <a:spcPts val="1300"/>
                        </a:lnSpc>
                        <a:spcBef>
                          <a:spcPts val="25"/>
                        </a:spcBef>
                        <a:buAutoNum type="romanLcParenBoth"/>
                        <a:tabLst>
                          <a:tab pos="34099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Beta</a:t>
                      </a:r>
                      <a:r>
                        <a:rPr sz="1100" spc="34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glukan</a:t>
                      </a:r>
                      <a:r>
                        <a:rPr sz="1100" spc="35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daripada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serat</a:t>
                      </a:r>
                      <a:r>
                        <a:rPr sz="1100" spc="365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larut</a:t>
                      </a:r>
                      <a:r>
                        <a:rPr sz="1100" spc="370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barli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 algn="just">
                        <a:lnSpc>
                          <a:spcPts val="1230"/>
                        </a:lnSpc>
                        <a:tabLst>
                          <a:tab pos="152082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membantu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untuk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 marR="59690" algn="just">
                        <a:lnSpc>
                          <a:spcPct val="97500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menurunkan</a:t>
                      </a:r>
                      <a:r>
                        <a:rPr sz="1100" spc="27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kenaikan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glukosa</a:t>
                      </a:r>
                      <a:r>
                        <a:rPr sz="1100" spc="27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darah</a:t>
                      </a:r>
                      <a:r>
                        <a:rPr sz="1100" spc="27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dengan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syarat</a:t>
                      </a:r>
                      <a:r>
                        <a:rPr sz="11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beta</a:t>
                      </a:r>
                      <a:r>
                        <a:rPr sz="11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glukan</a:t>
                      </a:r>
                      <a:r>
                        <a:rPr sz="1100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tidak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dimakan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bersama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dengan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makanan</a:t>
                      </a:r>
                      <a:r>
                        <a:rPr sz="11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lain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39725" marR="60960" indent="-283845" algn="just">
                        <a:lnSpc>
                          <a:spcPts val="1300"/>
                        </a:lnSpc>
                        <a:buAutoNum type="romanLcParenBoth" startAt="2"/>
                        <a:tabLst>
                          <a:tab pos="34099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Beta</a:t>
                      </a:r>
                      <a:r>
                        <a:rPr sz="1100" spc="35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glukan</a:t>
                      </a:r>
                      <a:r>
                        <a:rPr sz="1100" spc="34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daripada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serat</a:t>
                      </a:r>
                      <a:r>
                        <a:rPr sz="1100" spc="365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larut</a:t>
                      </a:r>
                      <a:r>
                        <a:rPr sz="1100" spc="370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barli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 algn="just">
                        <a:lnSpc>
                          <a:spcPts val="1230"/>
                        </a:lnSpc>
                        <a:tabLst>
                          <a:tab pos="152019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membantu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untuk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 marR="59690" algn="just">
                        <a:lnSpc>
                          <a:spcPct val="97700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mengurangkan</a:t>
                      </a:r>
                      <a:r>
                        <a:rPr sz="1100" spc="3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kenaikan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glukosa</a:t>
                      </a:r>
                      <a:r>
                        <a:rPr sz="1100" spc="27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darah</a:t>
                      </a:r>
                      <a:r>
                        <a:rPr sz="1100" spc="27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dengan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syarat</a:t>
                      </a:r>
                      <a:r>
                        <a:rPr sz="11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beta</a:t>
                      </a:r>
                      <a:r>
                        <a:rPr sz="11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glukan</a:t>
                      </a:r>
                      <a:r>
                        <a:rPr sz="1100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tidak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dimakan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bersama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dengan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makanan</a:t>
                      </a:r>
                      <a:r>
                        <a:rPr sz="11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lain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75"/>
                        </a:lnSpc>
                        <a:tabLst>
                          <a:tab pos="472440" algn="l"/>
                          <a:tab pos="762000" algn="l"/>
                        </a:tabLst>
                      </a:pPr>
                      <a:r>
                        <a:rPr sz="1100" spc="-25" dirty="0">
                          <a:latin typeface="Cambria"/>
                          <a:cs typeface="Cambria"/>
                        </a:rPr>
                        <a:t>6.5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310">
                        <a:lnSpc>
                          <a:spcPts val="131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85115" indent="-227329" algn="just">
                        <a:lnSpc>
                          <a:spcPts val="1275"/>
                        </a:lnSpc>
                        <a:buAutoNum type="romanLcParenBoth"/>
                        <a:tabLst>
                          <a:tab pos="285115" algn="l"/>
                          <a:tab pos="28638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Akuan</a:t>
                      </a:r>
                      <a:r>
                        <a:rPr sz="1100" spc="39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ini</a:t>
                      </a:r>
                      <a:r>
                        <a:rPr sz="1100" spc="40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hanya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60325" algn="just">
                        <a:lnSpc>
                          <a:spcPct val="9770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dibenarkan</a:t>
                      </a:r>
                      <a:r>
                        <a:rPr sz="1100" spc="45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dalam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bijirin</a:t>
                      </a:r>
                      <a:r>
                        <a:rPr sz="1100" spc="45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45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hasil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bijirin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85115" marR="59690" indent="-227329">
                        <a:lnSpc>
                          <a:spcPct val="97800"/>
                        </a:lnSpc>
                        <a:buAutoNum type="romanLcParenBoth" startAt="2"/>
                        <a:tabLst>
                          <a:tab pos="286385" algn="l"/>
                          <a:tab pos="842644" algn="l"/>
                          <a:tab pos="1170940" algn="l"/>
                          <a:tab pos="1280795" algn="l"/>
                          <a:tab pos="136906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Akuan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ini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hanya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dibenarkan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produk</a:t>
                      </a:r>
                      <a:r>
                        <a:rPr sz="1100" spc="4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4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profil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makronutrien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produk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	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itu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58419">
                        <a:lnSpc>
                          <a:spcPct val="97700"/>
                        </a:lnSpc>
                        <a:spcBef>
                          <a:spcPts val="5"/>
                        </a:spcBef>
                        <a:tabLst>
                          <a:tab pos="1045210" algn="l"/>
                          <a:tab pos="119951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(karbohidrat,</a:t>
                      </a:r>
                      <a:r>
                        <a:rPr sz="1100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protein</a:t>
                      </a:r>
                      <a:r>
                        <a:rPr sz="1100" spc="3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3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lemak)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mematuhi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Saranan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Pengambilan</a:t>
                      </a:r>
                      <a:r>
                        <a:rPr sz="1100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Nutrien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(RNI)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>
                        <a:lnSpc>
                          <a:spcPts val="1285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Malaysia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84480" marR="59055" indent="-234950">
                        <a:lnSpc>
                          <a:spcPts val="1300"/>
                        </a:lnSpc>
                        <a:buAutoNum type="romanLcParenBoth" startAt="3"/>
                        <a:tabLst>
                          <a:tab pos="286385" algn="l"/>
                          <a:tab pos="1156335" algn="l"/>
                          <a:tab pos="124460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Hendaklah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ditulis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pada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label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57785">
                        <a:lnSpc>
                          <a:spcPts val="1280"/>
                        </a:lnSpc>
                        <a:tabLst>
                          <a:tab pos="124777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pernyataan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berikut: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4140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685">
                        <a:lnSpc>
                          <a:spcPts val="1310"/>
                        </a:lnSpc>
                        <a:spcBef>
                          <a:spcPts val="590"/>
                        </a:spcBef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“Sebelum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400685">
                        <a:lnSpc>
                          <a:spcPts val="1265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memutuskan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749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/>
              <a:t>24</a:t>
            </a:fld>
            <a:endParaRPr sz="1200"/>
          </a:p>
        </p:txBody>
      </p:sp>
      <p:sp>
        <p:nvSpPr>
          <p:cNvPr id="2" name="object 2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26005" y="914652"/>
          <a:ext cx="8084820" cy="558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3120"/>
                <a:gridCol w="1943100"/>
                <a:gridCol w="1085214"/>
                <a:gridCol w="1600199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Jumlah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103505" marR="98425" algn="ctr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sz="1100" i="1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2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diperlukan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7195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Syarat-syarat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169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68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untuk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400685" marR="59690">
                        <a:lnSpc>
                          <a:spcPct val="97700"/>
                        </a:lnSpc>
                        <a:spcBef>
                          <a:spcPts val="15"/>
                        </a:spcBef>
                        <a:tabLst>
                          <a:tab pos="1005205" algn="l"/>
                          <a:tab pos="1095375" algn="l"/>
                          <a:tab pos="132715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menggunakan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produk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ini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sila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dapatkan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nasihat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seorang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profesional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kesihatan”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0510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Beta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glukan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daripada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serat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larut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oat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6675" algn="just">
                        <a:lnSpc>
                          <a:spcPts val="127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Beta</a:t>
                      </a:r>
                      <a:r>
                        <a:rPr sz="1100" spc="4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glukan</a:t>
                      </a:r>
                      <a:r>
                        <a:rPr sz="1100" spc="4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daripada</a:t>
                      </a:r>
                      <a:r>
                        <a:rPr sz="1100" spc="4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serat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6675" marR="59690" algn="just">
                        <a:lnSpc>
                          <a:spcPct val="97500"/>
                        </a:lnSpc>
                        <a:spcBef>
                          <a:spcPts val="20"/>
                        </a:spcBef>
                        <a:tabLst>
                          <a:tab pos="1327150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larut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oat</a:t>
                      </a:r>
                      <a:r>
                        <a:rPr sz="1100" spc="14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membantu</a:t>
                      </a:r>
                      <a:r>
                        <a:rPr sz="1100" spc="14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untuk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menurunkan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kenaikan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glukosa</a:t>
                      </a:r>
                      <a:r>
                        <a:rPr sz="11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darah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dengan</a:t>
                      </a:r>
                      <a:r>
                        <a:rPr sz="11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syarat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beta</a:t>
                      </a:r>
                      <a:r>
                        <a:rPr sz="1100" spc="12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glukan</a:t>
                      </a:r>
                      <a:r>
                        <a:rPr sz="1100" spc="13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tidak</a:t>
                      </a:r>
                      <a:r>
                        <a:rPr sz="1100" spc="13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dimakan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bersama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dengan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makanan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lain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75"/>
                        </a:lnSpc>
                        <a:tabLst>
                          <a:tab pos="472440" algn="l"/>
                          <a:tab pos="762000" algn="l"/>
                        </a:tabLst>
                      </a:pPr>
                      <a:r>
                        <a:rPr sz="1100" spc="-25" dirty="0">
                          <a:latin typeface="Cambria"/>
                          <a:cs typeface="Cambria"/>
                        </a:rPr>
                        <a:t>6.5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310">
                        <a:lnSpc>
                          <a:spcPts val="131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85115" indent="-227329" algn="just">
                        <a:lnSpc>
                          <a:spcPts val="1275"/>
                        </a:lnSpc>
                        <a:buAutoNum type="romanLcParenBoth"/>
                        <a:tabLst>
                          <a:tab pos="285115" algn="l"/>
                          <a:tab pos="28638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Akuan</a:t>
                      </a:r>
                      <a:r>
                        <a:rPr sz="1100" spc="39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ini</a:t>
                      </a:r>
                      <a:r>
                        <a:rPr sz="1100" spc="40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hanya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60325" algn="just">
                        <a:lnSpc>
                          <a:spcPts val="1280"/>
                        </a:lnSpc>
                        <a:spcBef>
                          <a:spcPts val="6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dibenarkan</a:t>
                      </a:r>
                      <a:r>
                        <a:rPr sz="1100" spc="320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bijirin</a:t>
                      </a:r>
                      <a:r>
                        <a:rPr sz="1100" spc="45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45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hasil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bijirin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85115" marR="59690" indent="-227329">
                        <a:lnSpc>
                          <a:spcPct val="97800"/>
                        </a:lnSpc>
                        <a:buAutoNum type="romanLcParenBoth" startAt="2"/>
                        <a:tabLst>
                          <a:tab pos="286385" algn="l"/>
                          <a:tab pos="842644" algn="l"/>
                          <a:tab pos="1170940" algn="l"/>
                          <a:tab pos="1281430" algn="l"/>
                          <a:tab pos="136906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Akuan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ini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hanya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dibenarkan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produk</a:t>
                      </a:r>
                      <a:r>
                        <a:rPr sz="1100" spc="4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45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profil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makronutrien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produk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	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itu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58419">
                        <a:lnSpc>
                          <a:spcPct val="97600"/>
                        </a:lnSpc>
                        <a:spcBef>
                          <a:spcPts val="5"/>
                        </a:spcBef>
                        <a:tabLst>
                          <a:tab pos="1044575" algn="l"/>
                          <a:tab pos="119888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(karbohidrat,</a:t>
                      </a:r>
                      <a:r>
                        <a:rPr sz="1100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protein</a:t>
                      </a:r>
                      <a:r>
                        <a:rPr sz="1100" spc="3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3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lemak)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mematuhi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Saranan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Pengambilan</a:t>
                      </a:r>
                      <a:r>
                        <a:rPr sz="1100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Nutrien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(RNI)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Malaysia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6385" marR="59055" indent="-228600" algn="just">
                        <a:lnSpc>
                          <a:spcPct val="97700"/>
                        </a:lnSpc>
                        <a:spcBef>
                          <a:spcPts val="620"/>
                        </a:spcBef>
                        <a:tabLst>
                          <a:tab pos="1167130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(iii)Hendaklah</a:t>
                      </a:r>
                      <a:r>
                        <a:rPr sz="1100" spc="31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ditulis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pada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label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bijirin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hasil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bijirin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58419" algn="just">
                        <a:lnSpc>
                          <a:spcPts val="130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pernyataan</a:t>
                      </a:r>
                      <a:r>
                        <a:rPr sz="1100" spc="44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berikut: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/>
              <a:t>25</a:t>
            </a:fld>
            <a:endParaRPr sz="1200"/>
          </a:p>
        </p:txBody>
      </p:sp>
      <p:sp>
        <p:nvSpPr>
          <p:cNvPr id="2" name="object 2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26005" y="914652"/>
          <a:ext cx="8084820" cy="5593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3120"/>
                <a:gridCol w="1943100"/>
                <a:gridCol w="1085214"/>
                <a:gridCol w="1600199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Jumlah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103505" marR="98425" algn="ctr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sz="1100" i="1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2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diperlukan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7195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Syarat-syarat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4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“Sebelum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457200" marR="59690">
                        <a:lnSpc>
                          <a:spcPct val="97700"/>
                        </a:lnSpc>
                        <a:spcBef>
                          <a:spcPts val="15"/>
                        </a:spcBef>
                        <a:tabLst>
                          <a:tab pos="1032510" algn="l"/>
                          <a:tab pos="132588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memutuskan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untuk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menggunakan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produk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ini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sila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dapatkan</a:t>
                      </a:r>
                      <a:r>
                        <a:rPr sz="11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nasihat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seorang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profesional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kesihatan”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03605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Beta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glukan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daripada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yis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6675" marR="60960">
                        <a:lnSpc>
                          <a:spcPts val="1280"/>
                        </a:lnSpc>
                        <a:spcBef>
                          <a:spcPts val="45"/>
                        </a:spcBef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Beta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glukan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daripada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yis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boleh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membantu</a:t>
                      </a:r>
                      <a:r>
                        <a:rPr sz="11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untuk</a:t>
                      </a:r>
                      <a:r>
                        <a:rPr sz="11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menyokong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6675" marR="60325">
                        <a:lnSpc>
                          <a:spcPts val="1280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sistem</a:t>
                      </a:r>
                      <a:r>
                        <a:rPr sz="1100" spc="3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imun</a:t>
                      </a:r>
                      <a:r>
                        <a:rPr sz="1100" spc="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3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berkaitan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dengan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selesema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310" marR="61594">
                        <a:lnSpc>
                          <a:spcPts val="1280"/>
                        </a:lnSpc>
                        <a:spcBef>
                          <a:spcPts val="45"/>
                        </a:spcBef>
                        <a:tabLst>
                          <a:tab pos="511809" algn="l"/>
                          <a:tab pos="763270" algn="l"/>
                        </a:tabLst>
                      </a:pPr>
                      <a:r>
                        <a:rPr sz="1100" spc="-20" dirty="0">
                          <a:latin typeface="Cambria"/>
                          <a:cs typeface="Cambria"/>
                        </a:rPr>
                        <a:t>0.05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hidangan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86385" marR="58419" indent="-228600">
                        <a:lnSpc>
                          <a:spcPts val="1280"/>
                        </a:lnSpc>
                        <a:spcBef>
                          <a:spcPts val="45"/>
                        </a:spcBef>
                        <a:tabLst>
                          <a:tab pos="1129030" algn="l"/>
                          <a:tab pos="1363980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(i)</a:t>
                      </a:r>
                      <a:r>
                        <a:rPr sz="1100" spc="3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Beta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glukan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daripada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yis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59055">
                        <a:lnSpc>
                          <a:spcPts val="1280"/>
                        </a:lnSpc>
                        <a:spcBef>
                          <a:spcPts val="20"/>
                        </a:spcBef>
                        <a:tabLst>
                          <a:tab pos="123444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hendaklah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lebih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daripada</a:t>
                      </a:r>
                      <a:r>
                        <a:rPr sz="11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75%</a:t>
                      </a:r>
                      <a:r>
                        <a:rPr sz="11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pada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>
                        <a:lnSpc>
                          <a:spcPts val="126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asas</a:t>
                      </a:r>
                      <a:r>
                        <a:rPr sz="11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berat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kering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817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86385" marR="59055" indent="-228600">
                        <a:lnSpc>
                          <a:spcPts val="1280"/>
                        </a:lnSpc>
                        <a:spcBef>
                          <a:spcPts val="665"/>
                        </a:spcBef>
                        <a:tabLst>
                          <a:tab pos="1156970" algn="l"/>
                          <a:tab pos="1244600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(ii)</a:t>
                      </a:r>
                      <a:r>
                        <a:rPr sz="11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Hendaklah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ditulis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pada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label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57785">
                        <a:lnSpc>
                          <a:spcPts val="1280"/>
                        </a:lnSpc>
                        <a:spcBef>
                          <a:spcPts val="20"/>
                        </a:spcBef>
                        <a:tabLst>
                          <a:tab pos="124777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pernyataan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berikut: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844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0680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685" marR="57785" algn="just">
                        <a:lnSpc>
                          <a:spcPct val="98000"/>
                        </a:lnSpc>
                        <a:spcBef>
                          <a:spcPts val="615"/>
                        </a:spcBef>
                        <a:tabLst>
                          <a:tab pos="124777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“Jumlah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disarankan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untuk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menjadikan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akuan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berkesan</a:t>
                      </a:r>
                      <a:r>
                        <a:rPr sz="1100" spc="47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ialah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400685">
                        <a:lnSpc>
                          <a:spcPts val="128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0.2</a:t>
                      </a:r>
                      <a:r>
                        <a:rPr sz="1100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 sehari”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781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784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Beta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palmitin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indent="-274320">
                        <a:lnSpc>
                          <a:spcPts val="1275"/>
                        </a:lnSpc>
                        <a:tabLst>
                          <a:tab pos="340995" algn="l"/>
                        </a:tabLst>
                      </a:pPr>
                      <a:r>
                        <a:rPr sz="1100" spc="-25" dirty="0">
                          <a:latin typeface="Cambria"/>
                          <a:cs typeface="Cambria"/>
                        </a:rPr>
                        <a:t>(i)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Beta</a:t>
                      </a:r>
                      <a:r>
                        <a:rPr sz="11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palmitin</a:t>
                      </a:r>
                      <a:r>
                        <a:rPr sz="11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membantu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 marR="60325">
                        <a:lnSpc>
                          <a:spcPts val="1280"/>
                        </a:lnSpc>
                        <a:tabLst>
                          <a:tab pos="101600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untuk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meningkatkan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penyerapan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kalsium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(i)</a:t>
                      </a:r>
                      <a:r>
                        <a:rPr sz="11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&gt;</a:t>
                      </a:r>
                      <a:r>
                        <a:rPr sz="11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18</a:t>
                      </a:r>
                      <a:r>
                        <a:rPr sz="11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peratus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27329" marR="182245">
                        <a:lnSpc>
                          <a:spcPts val="128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kandungan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C16:0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Tiada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/>
              <a:t>26</a:t>
            </a:fld>
            <a:endParaRPr sz="1200"/>
          </a:p>
        </p:txBody>
      </p:sp>
      <p:sp>
        <p:nvSpPr>
          <p:cNvPr id="2" name="object 2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26005" y="914652"/>
          <a:ext cx="8084820" cy="56508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3120"/>
                <a:gridCol w="1943100"/>
                <a:gridCol w="1085214"/>
                <a:gridCol w="1600199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Jumlah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103505" marR="98425" algn="ctr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sz="1100" i="1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2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diperlukan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7195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Syarat-syarat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999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indent="-274320">
                        <a:lnSpc>
                          <a:spcPts val="127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(ii)</a:t>
                      </a:r>
                      <a:r>
                        <a:rPr sz="1100" spc="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Beta</a:t>
                      </a:r>
                      <a:r>
                        <a:rPr sz="11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palmitin</a:t>
                      </a:r>
                      <a:r>
                        <a:rPr sz="11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membantu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 marR="60325">
                        <a:lnSpc>
                          <a:spcPts val="1280"/>
                        </a:lnSpc>
                        <a:spcBef>
                          <a:spcPts val="65"/>
                        </a:spcBef>
                        <a:tabLst>
                          <a:tab pos="101600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untuk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meningkatkan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penyerapan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lemak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 marR="95885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berdasarkan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jumlah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27329">
                        <a:lnSpc>
                          <a:spcPts val="124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asid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lemak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6515">
                        <a:lnSpc>
                          <a:spcPts val="1310"/>
                        </a:lnSpc>
                        <a:tabLst>
                          <a:tab pos="524510" algn="l"/>
                          <a:tab pos="861060" algn="l"/>
                        </a:tabLst>
                      </a:pPr>
                      <a:r>
                        <a:rPr sz="1100" spc="-20" dirty="0">
                          <a:latin typeface="Cambria"/>
                          <a:cs typeface="Cambria"/>
                        </a:rPr>
                        <a:t>(ii)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&gt;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40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27329" marR="61594">
                        <a:lnSpc>
                          <a:spcPct val="97700"/>
                        </a:lnSpc>
                        <a:spcBef>
                          <a:spcPts val="20"/>
                        </a:spcBef>
                        <a:tabLst>
                          <a:tab pos="72517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peratus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C16:0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pada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kedudukan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sn-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2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berdasarkan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jumlah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kandungan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C16:0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6563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Bifidobacterium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lactis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9725" indent="-273050" algn="just">
                        <a:lnSpc>
                          <a:spcPts val="1290"/>
                        </a:lnSpc>
                        <a:buAutoNum type="romanLcParenBoth"/>
                        <a:tabLst>
                          <a:tab pos="33972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Bifidobacterium</a:t>
                      </a:r>
                      <a:r>
                        <a:rPr sz="1100" spc="36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lactis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 marR="60325" algn="just">
                        <a:lnSpc>
                          <a:spcPts val="1490"/>
                        </a:lnSpc>
                        <a:spcBef>
                          <a:spcPts val="60"/>
                        </a:spcBef>
                        <a:tabLst>
                          <a:tab pos="152082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membantu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untuk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meningkatkan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mikroflora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usus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bermanfaat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39725" marR="60325" indent="-273050" algn="just">
                        <a:lnSpc>
                          <a:spcPct val="112100"/>
                        </a:lnSpc>
                        <a:spcBef>
                          <a:spcPts val="1215"/>
                        </a:spcBef>
                        <a:buAutoNum type="romanLcParenBoth" startAt="2"/>
                        <a:tabLst>
                          <a:tab pos="340995" algn="l"/>
                          <a:tab pos="152082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Bifidobacterium</a:t>
                      </a:r>
                      <a:r>
                        <a:rPr sz="1100" spc="36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lactis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membantu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untuk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mengurangkan</a:t>
                      </a:r>
                      <a:r>
                        <a:rPr sz="1100" spc="16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kejadian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cirit-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birit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  <a:tabLst>
                          <a:tab pos="445134" algn="l"/>
                          <a:tab pos="812165" algn="l"/>
                        </a:tabLst>
                      </a:pPr>
                      <a:r>
                        <a:rPr sz="1100" spc="-50" dirty="0">
                          <a:latin typeface="Cambria"/>
                          <a:cs typeface="Cambria"/>
                        </a:rPr>
                        <a:t>1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x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10</a:t>
                      </a:r>
                      <a:r>
                        <a:rPr sz="1050" spc="-37" baseline="19841" dirty="0">
                          <a:latin typeface="Cambria"/>
                          <a:cs typeface="Cambria"/>
                        </a:rPr>
                        <a:t>6</a:t>
                      </a:r>
                      <a:endParaRPr sz="1050" baseline="19841">
                        <a:latin typeface="Cambria"/>
                        <a:cs typeface="Cambria"/>
                      </a:endParaRPr>
                    </a:p>
                    <a:p>
                      <a:pPr marL="67310">
                        <a:lnSpc>
                          <a:spcPct val="100000"/>
                        </a:lnSpc>
                        <a:spcBef>
                          <a:spcPts val="155"/>
                        </a:spcBef>
                        <a:tabLst>
                          <a:tab pos="85026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sel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310" marR="61594">
                        <a:lnSpc>
                          <a:spcPct val="112700"/>
                        </a:lnSpc>
                        <a:tabLst>
                          <a:tab pos="76454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hidup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gram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  <a:tabLst>
                          <a:tab pos="732790" algn="l"/>
                          <a:tab pos="117030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Akuan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ini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hanya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 marR="59055">
                        <a:lnSpc>
                          <a:spcPts val="1490"/>
                        </a:lnSpc>
                        <a:spcBef>
                          <a:spcPts val="60"/>
                        </a:spcBef>
                        <a:tabLst>
                          <a:tab pos="116395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dibenarkan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dalam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rumusan</a:t>
                      </a:r>
                      <a:r>
                        <a:rPr sz="11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bayi,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rumusan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 marR="59055">
                        <a:lnSpc>
                          <a:spcPts val="1480"/>
                        </a:lnSpc>
                        <a:spcBef>
                          <a:spcPts val="5"/>
                        </a:spcBef>
                        <a:tabLst>
                          <a:tab pos="697865" algn="l"/>
                          <a:tab pos="1114425" algn="l"/>
                          <a:tab pos="127952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susulan,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susu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tepung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rumusan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 marR="58419">
                        <a:lnSpc>
                          <a:spcPts val="1480"/>
                        </a:lnSpc>
                        <a:spcBef>
                          <a:spcPts val="5"/>
                        </a:spcBef>
                        <a:tabLst>
                          <a:tab pos="854710" algn="l"/>
                          <a:tab pos="130937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kanak-kanak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makanan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berasaskan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bijirin</a:t>
                      </a:r>
                      <a:r>
                        <a:rPr sz="1100" spc="20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204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bayi</a:t>
                      </a:r>
                      <a:r>
                        <a:rPr sz="1100" spc="21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dan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kanak-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kanak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423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Calcium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3-hydroxy-3-methyl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butyrate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monohydrate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(CaHMB)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marR="60960" indent="-274320">
                        <a:lnSpc>
                          <a:spcPts val="1280"/>
                        </a:lnSpc>
                        <a:spcBef>
                          <a:spcPts val="45"/>
                        </a:spcBef>
                        <a:buAutoNum type="romanLcParenBoth"/>
                        <a:tabLst>
                          <a:tab pos="340995" algn="l"/>
                          <a:tab pos="144589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CaHMB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membantu</a:t>
                      </a:r>
                      <a:r>
                        <a:rPr sz="11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untuk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mendapatkan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semula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>
                        <a:lnSpc>
                          <a:spcPts val="1265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kekuatan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 marR="60325">
                        <a:lnSpc>
                          <a:spcPts val="1280"/>
                        </a:lnSpc>
                        <a:spcBef>
                          <a:spcPts val="45"/>
                        </a:spcBef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1.5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hidangan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59690">
                        <a:lnSpc>
                          <a:spcPts val="1280"/>
                        </a:lnSpc>
                        <a:spcBef>
                          <a:spcPts val="45"/>
                        </a:spcBef>
                        <a:tabLst>
                          <a:tab pos="732790" algn="l"/>
                          <a:tab pos="116395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Akuan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ini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hanya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dibenarkan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dalam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 marR="59055">
                        <a:lnSpc>
                          <a:spcPts val="1280"/>
                        </a:lnSpc>
                        <a:spcBef>
                          <a:spcPts val="20"/>
                        </a:spcBef>
                        <a:tabLst>
                          <a:tab pos="93091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makanan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pendietan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berformula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/>
              <a:t>27</a:t>
            </a:fld>
            <a:endParaRPr sz="1200"/>
          </a:p>
        </p:txBody>
      </p:sp>
      <p:sp>
        <p:nvSpPr>
          <p:cNvPr id="2" name="object 2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26005" y="914652"/>
          <a:ext cx="8084820" cy="5594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3120"/>
                <a:gridCol w="1943100"/>
                <a:gridCol w="1085214"/>
                <a:gridCol w="1600199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Jumlah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103505" marR="98425" algn="ctr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sz="1100" i="1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2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diperlukan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7195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Syarat-syarat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7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marR="60960" indent="-274320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(ii)</a:t>
                      </a:r>
                      <a:r>
                        <a:rPr sz="1100" spc="3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CaHMB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membantu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untuk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membina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tisu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35505">
                <a:tc>
                  <a:txBody>
                    <a:bodyPr/>
                    <a:lstStyle/>
                    <a:p>
                      <a:pPr marL="67945" marR="60960">
                        <a:lnSpc>
                          <a:spcPts val="1290"/>
                        </a:lnSpc>
                        <a:spcBef>
                          <a:spcPts val="35"/>
                        </a:spcBef>
                        <a:tabLst>
                          <a:tab pos="916940" algn="l"/>
                          <a:tab pos="2501900" algn="l"/>
                          <a:tab pos="307911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Campuran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galactooligosaccharide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(GOS)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polydextrose</a:t>
                      </a:r>
                      <a:r>
                        <a:rPr sz="11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(PDX)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marR="61594" indent="-285115">
                        <a:lnSpc>
                          <a:spcPts val="1290"/>
                        </a:lnSpc>
                        <a:spcBef>
                          <a:spcPts val="35"/>
                        </a:spcBef>
                        <a:buAutoNum type="romanLcParenBoth"/>
                        <a:tabLst>
                          <a:tab pos="34099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Campuran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GOS</a:t>
                      </a:r>
                      <a:r>
                        <a:rPr sz="11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PDX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ialah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prebiotik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Cambria"/>
                        <a:buAutoNum type="romanLcParenBoth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39725" marR="62230" indent="-283845">
                        <a:lnSpc>
                          <a:spcPts val="1300"/>
                        </a:lnSpc>
                        <a:buAutoNum type="romanLcParenBoth"/>
                        <a:tabLst>
                          <a:tab pos="34099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Campuran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GOS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PDX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ialah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bifidogenik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 algn="just">
                        <a:lnSpc>
                          <a:spcPts val="127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0.4</a:t>
                      </a:r>
                      <a:r>
                        <a:rPr sz="1100" spc="30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30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310" algn="just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ml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310" algn="just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(0.2</a:t>
                      </a:r>
                      <a:r>
                        <a:rPr sz="1100" spc="484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49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310" marR="60325" algn="just">
                        <a:lnSpc>
                          <a:spcPct val="97900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4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4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ml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GOS</a:t>
                      </a:r>
                      <a:r>
                        <a:rPr sz="1100" spc="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0.2</a:t>
                      </a:r>
                      <a:r>
                        <a:rPr sz="1100" spc="3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380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ml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PDX)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115" marR="486409" indent="-227329">
                        <a:lnSpc>
                          <a:spcPts val="1290"/>
                        </a:lnSpc>
                        <a:spcBef>
                          <a:spcPts val="35"/>
                        </a:spcBef>
                        <a:buAutoNum type="romanLcParenBoth"/>
                        <a:tabLst>
                          <a:tab pos="28638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Campuran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mengandungi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59690">
                        <a:lnSpc>
                          <a:spcPts val="1280"/>
                        </a:lnSpc>
                        <a:spcBef>
                          <a:spcPts val="10"/>
                        </a:spcBef>
                        <a:tabLst>
                          <a:tab pos="572770" algn="l"/>
                          <a:tab pos="669925" algn="l"/>
                          <a:tab pos="116078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50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peratus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5" dirty="0">
                          <a:latin typeface="Cambria"/>
                          <a:cs typeface="Cambria"/>
                        </a:rPr>
                        <a:t>(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</a:t>
                      </a:r>
                      <a:r>
                        <a:rPr sz="1100" spc="-5" dirty="0">
                          <a:latin typeface="Cambria"/>
                          <a:cs typeface="Cambria"/>
                        </a:rPr>
                        <a:t>erat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berat)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59690">
                        <a:lnSpc>
                          <a:spcPts val="1280"/>
                        </a:lnSpc>
                        <a:spcBef>
                          <a:spcPts val="20"/>
                        </a:spcBef>
                        <a:tabLst>
                          <a:tab pos="788670" algn="l"/>
                          <a:tab pos="1172210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GOS</a:t>
                      </a:r>
                      <a:r>
                        <a:rPr sz="11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50</a:t>
                      </a:r>
                      <a:r>
                        <a:rPr sz="11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peratus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(berat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setiap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>
                        <a:lnSpc>
                          <a:spcPts val="126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berat)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PDX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85115" marR="59690" indent="-227329" algn="just">
                        <a:lnSpc>
                          <a:spcPct val="97900"/>
                        </a:lnSpc>
                        <a:buAutoNum type="romanLcParenBoth" startAt="2"/>
                        <a:tabLst>
                          <a:tab pos="28638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Akuan</a:t>
                      </a:r>
                      <a:r>
                        <a:rPr sz="1100" spc="39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ini</a:t>
                      </a:r>
                      <a:r>
                        <a:rPr sz="1100" spc="40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hanya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dibenarkan</a:t>
                      </a:r>
                      <a:r>
                        <a:rPr sz="1100" spc="46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dalam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rumusan</a:t>
                      </a:r>
                      <a:r>
                        <a:rPr sz="1100" spc="17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bayi</a:t>
                      </a:r>
                      <a:r>
                        <a:rPr sz="1100" spc="18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rumusan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susulan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9997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Campuran</a:t>
                      </a:r>
                      <a:r>
                        <a:rPr sz="11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oligofruktosa-inulin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0325">
                        <a:lnSpc>
                          <a:spcPts val="1280"/>
                        </a:lnSpc>
                        <a:spcBef>
                          <a:spcPts val="45"/>
                        </a:spcBef>
                        <a:tabLst>
                          <a:tab pos="152082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Campuran</a:t>
                      </a:r>
                      <a:r>
                        <a:rPr sz="11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35" dirty="0">
                          <a:latin typeface="Cambria"/>
                          <a:cs typeface="Cambria"/>
                        </a:rPr>
                        <a:t>oligofruktosa-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inulin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membantu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untuk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6675" marR="61594">
                        <a:lnSpc>
                          <a:spcPts val="1280"/>
                        </a:lnSpc>
                        <a:spcBef>
                          <a:spcPts val="20"/>
                        </a:spcBef>
                        <a:tabLst>
                          <a:tab pos="666115" algn="l"/>
                          <a:tab pos="116205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meningkatkan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penyerapan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kalsium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21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meningkatkan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6675" marR="60960">
                        <a:lnSpc>
                          <a:spcPts val="1280"/>
                        </a:lnSpc>
                        <a:spcBef>
                          <a:spcPts val="20"/>
                        </a:spcBef>
                        <a:tabLst>
                          <a:tab pos="671830" algn="l"/>
                          <a:tab pos="1358900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ketumpatan</a:t>
                      </a:r>
                      <a:r>
                        <a:rPr sz="1100" spc="18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mineral</a:t>
                      </a:r>
                      <a:r>
                        <a:rPr sz="1100" spc="18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tulang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apabila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dimakan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bersama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6675" marR="62230">
                        <a:lnSpc>
                          <a:spcPts val="1280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dengan</a:t>
                      </a:r>
                      <a:r>
                        <a:rPr sz="1100" spc="3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makanan</a:t>
                      </a:r>
                      <a:r>
                        <a:rPr sz="1100" spc="3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3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kaya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kalsium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2</a:t>
                      </a:r>
                      <a:r>
                        <a:rPr sz="11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setiap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31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hidangan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4480" marR="114935" indent="-216535">
                        <a:lnSpc>
                          <a:spcPts val="1280"/>
                        </a:lnSpc>
                        <a:spcBef>
                          <a:spcPts val="45"/>
                        </a:spcBef>
                        <a:buAutoNum type="romanLcParenBoth"/>
                        <a:tabLst>
                          <a:tab pos="28638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Campuran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oligofruktosa-inulin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59055">
                        <a:lnSpc>
                          <a:spcPts val="1280"/>
                        </a:lnSpc>
                        <a:spcBef>
                          <a:spcPts val="20"/>
                        </a:spcBef>
                        <a:tabLst>
                          <a:tab pos="1183640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mengandungi</a:t>
                      </a:r>
                      <a:r>
                        <a:rPr sz="11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rantai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pendek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inulin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>
                        <a:lnSpc>
                          <a:spcPts val="1245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(oligofruktosa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59055" algn="just">
                        <a:lnSpc>
                          <a:spcPct val="97700"/>
                        </a:lnSpc>
                        <a:spcBef>
                          <a:spcPts val="10"/>
                        </a:spcBef>
                        <a:tabLst>
                          <a:tab pos="1182370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DP</a:t>
                      </a:r>
                      <a:r>
                        <a:rPr sz="1100" spc="3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3-9)</a:t>
                      </a:r>
                      <a:r>
                        <a:rPr sz="1100" spc="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rantai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panjang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inulin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(inulin</a:t>
                      </a:r>
                      <a:r>
                        <a:rPr sz="1100" spc="47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DP</a:t>
                      </a:r>
                      <a:r>
                        <a:rPr sz="1100" spc="484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&gt;10)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algn="just">
                        <a:lnSpc>
                          <a:spcPts val="128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dalam</a:t>
                      </a:r>
                      <a:r>
                        <a:rPr sz="11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nisbah</a:t>
                      </a:r>
                      <a:r>
                        <a:rPr sz="11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50:50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algn="just">
                        <a:lnSpc>
                          <a:spcPts val="130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±10%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4480" marR="59055" indent="-216535" algn="just">
                        <a:lnSpc>
                          <a:spcPct val="97700"/>
                        </a:lnSpc>
                        <a:spcBef>
                          <a:spcPts val="1245"/>
                        </a:spcBef>
                        <a:buAutoNum type="romanLcParenBoth" startAt="2"/>
                        <a:tabLst>
                          <a:tab pos="28638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Jumlah</a:t>
                      </a:r>
                      <a:r>
                        <a:rPr sz="1100" spc="33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kandungan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fruktan</a:t>
                      </a:r>
                      <a:r>
                        <a:rPr sz="1100" spc="32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di</a:t>
                      </a:r>
                      <a:r>
                        <a:rPr sz="1100" spc="34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dalam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campuran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/>
              <a:t>28</a:t>
            </a:fld>
            <a:endParaRPr sz="1200"/>
          </a:p>
        </p:txBody>
      </p:sp>
      <p:sp>
        <p:nvSpPr>
          <p:cNvPr id="2" name="object 2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26005" y="914652"/>
          <a:ext cx="8084820" cy="5594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3120"/>
                <a:gridCol w="1943100"/>
                <a:gridCol w="1085214"/>
                <a:gridCol w="1600199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Jumlah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103505" marR="98425" algn="ctr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sz="1100" i="1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2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diperlukan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7195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Syarat-syarat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6385">
                        <a:lnSpc>
                          <a:spcPts val="127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hendaklah</a:t>
                      </a:r>
                      <a:r>
                        <a:rPr sz="1100" spc="4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melebihi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60325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90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peratus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pada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asas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berat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kering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99970">
                <a:tc rowSpan="2">
                  <a:txBody>
                    <a:bodyPr/>
                    <a:lstStyle/>
                    <a:p>
                      <a:pPr marL="68580" marR="60960" algn="just">
                        <a:lnSpc>
                          <a:spcPct val="9770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Campuran</a:t>
                      </a:r>
                      <a:r>
                        <a:rPr sz="1100" spc="32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oligosakarida</a:t>
                      </a:r>
                      <a:r>
                        <a:rPr sz="1100" spc="32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33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mengandungi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galaktooligosakarida</a:t>
                      </a:r>
                      <a:r>
                        <a:rPr sz="11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(GOS)</a:t>
                      </a:r>
                      <a:r>
                        <a:rPr sz="1100" spc="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fruktooligosakarida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rantai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panjang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(lcFOS)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0325" algn="just">
                        <a:lnSpc>
                          <a:spcPct val="97700"/>
                        </a:lnSpc>
                        <a:tabLst>
                          <a:tab pos="106807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Campuran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oligosakarida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mengandungi</a:t>
                      </a:r>
                      <a:r>
                        <a:rPr sz="11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GOS</a:t>
                      </a:r>
                      <a:r>
                        <a:rPr sz="11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lcFOS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membantu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untuk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memulihkan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6675" marR="62230" algn="just">
                        <a:lnSpc>
                          <a:spcPts val="1280"/>
                        </a:lnSpc>
                        <a:spcBef>
                          <a:spcPts val="5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sistem</a:t>
                      </a:r>
                      <a:r>
                        <a:rPr sz="1100" spc="3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imun</a:t>
                      </a:r>
                      <a:r>
                        <a:rPr sz="1100" spc="3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salur</a:t>
                      </a:r>
                      <a:r>
                        <a:rPr sz="1100" spc="3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makanan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atau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usus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bayi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 marR="148590">
                        <a:lnSpc>
                          <a:spcPct val="9770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Komponen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(campuran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oligosakarida)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310" marR="60325" algn="just">
                        <a:lnSpc>
                          <a:spcPct val="977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hendaklah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0.8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380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35" dirty="0">
                          <a:latin typeface="Cambria"/>
                          <a:cs typeface="Cambria"/>
                        </a:rPr>
                        <a:t>ml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115" marR="57785" indent="-227329">
                        <a:lnSpc>
                          <a:spcPct val="97700"/>
                        </a:lnSpc>
                        <a:buAutoNum type="romanLcParenBoth"/>
                        <a:tabLst>
                          <a:tab pos="286385" algn="l"/>
                          <a:tab pos="124841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Campuran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oligosakarida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mengandungi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59690" algn="just">
                        <a:lnSpc>
                          <a:spcPct val="97500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90</a:t>
                      </a:r>
                      <a:r>
                        <a:rPr sz="1100" spc="22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peratus</a:t>
                      </a:r>
                      <a:r>
                        <a:rPr sz="1100" spc="22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(berat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229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22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berat)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GOS</a:t>
                      </a:r>
                      <a:r>
                        <a:rPr sz="11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</a:t>
                      </a:r>
                      <a:r>
                        <a:rPr sz="11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peratus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(berat</a:t>
                      </a:r>
                      <a:r>
                        <a:rPr sz="1100" spc="229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229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berat)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lcFOS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85115" marR="59055" indent="-227329" algn="just">
                        <a:lnSpc>
                          <a:spcPct val="97900"/>
                        </a:lnSpc>
                        <a:buAutoNum type="romanLcParenBoth" startAt="2"/>
                        <a:tabLst>
                          <a:tab pos="28638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Akuan</a:t>
                      </a:r>
                      <a:r>
                        <a:rPr sz="1100" spc="39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ini</a:t>
                      </a:r>
                      <a:r>
                        <a:rPr sz="1100" spc="40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hanya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dibenarkan</a:t>
                      </a:r>
                      <a:r>
                        <a:rPr sz="1100" spc="46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dalam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rumusan</a:t>
                      </a:r>
                      <a:r>
                        <a:rPr sz="1100" spc="17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bayi</a:t>
                      </a:r>
                      <a:r>
                        <a:rPr sz="1100" spc="18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rumusan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susulan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723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9725" marR="82550" indent="-283845" algn="just">
                        <a:lnSpc>
                          <a:spcPts val="1280"/>
                        </a:lnSpc>
                        <a:spcBef>
                          <a:spcPts val="45"/>
                        </a:spcBef>
                        <a:buAutoNum type="romanLcParenBoth"/>
                        <a:tabLst>
                          <a:tab pos="34099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Campuran</a:t>
                      </a:r>
                      <a:r>
                        <a:rPr sz="1100" spc="3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oligosakarida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mengandungi</a:t>
                      </a:r>
                      <a:r>
                        <a:rPr sz="1100" spc="3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GOS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>
                        <a:lnSpc>
                          <a:spcPts val="126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lcFOS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ialah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prebiotik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39725" marR="82550" indent="-283845" algn="just">
                        <a:lnSpc>
                          <a:spcPct val="97700"/>
                        </a:lnSpc>
                        <a:spcBef>
                          <a:spcPts val="5"/>
                        </a:spcBef>
                        <a:buAutoNum type="romanLcParenBoth" startAt="2"/>
                        <a:tabLst>
                          <a:tab pos="34099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Campuran</a:t>
                      </a:r>
                      <a:r>
                        <a:rPr sz="1100" spc="3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oligosakarida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3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mengandungi</a:t>
                      </a:r>
                      <a:r>
                        <a:rPr sz="1100" spc="3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GOS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370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lcFOS</a:t>
                      </a:r>
                      <a:r>
                        <a:rPr sz="1100" spc="370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ialah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bifidogenik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 marR="82550" indent="-285115" algn="just">
                        <a:lnSpc>
                          <a:spcPct val="97700"/>
                        </a:lnSpc>
                        <a:spcBef>
                          <a:spcPts val="1245"/>
                        </a:spcBef>
                        <a:buFont typeface="Cambria"/>
                        <a:buAutoNum type="romanLcParenBoth" startAt="2"/>
                        <a:tabLst>
                          <a:tab pos="340995" algn="l"/>
                          <a:tab pos="349250" algn="l"/>
                        </a:tabLst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Campuran</a:t>
                      </a:r>
                      <a:r>
                        <a:rPr sz="11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oligosakarida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mengandungi</a:t>
                      </a:r>
                      <a:r>
                        <a:rPr sz="1100" spc="3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GOS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30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lcFOS</a:t>
                      </a:r>
                      <a:r>
                        <a:rPr sz="1100" spc="31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membantu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70"/>
                        </a:lnSpc>
                        <a:tabLst>
                          <a:tab pos="321310" algn="l"/>
                          <a:tab pos="546735" algn="l"/>
                          <a:tab pos="763270" algn="l"/>
                        </a:tabLst>
                      </a:pPr>
                      <a:r>
                        <a:rPr sz="1100" spc="-25" dirty="0">
                          <a:latin typeface="Cambria"/>
                          <a:cs typeface="Cambria"/>
                        </a:rPr>
                        <a:t>0.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4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31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ml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4480" marR="57785" indent="-216535">
                        <a:lnSpc>
                          <a:spcPts val="1280"/>
                        </a:lnSpc>
                        <a:spcBef>
                          <a:spcPts val="45"/>
                        </a:spcBef>
                        <a:buAutoNum type="romanLcParenBoth"/>
                        <a:tabLst>
                          <a:tab pos="286385" algn="l"/>
                          <a:tab pos="124841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Campuran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oligosakarida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yang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>
                        <a:lnSpc>
                          <a:spcPts val="1245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mengandungi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59690" algn="just">
                        <a:lnSpc>
                          <a:spcPct val="97800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90</a:t>
                      </a:r>
                      <a:r>
                        <a:rPr sz="1100" spc="22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peratus</a:t>
                      </a:r>
                      <a:r>
                        <a:rPr sz="1100" spc="22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(berat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229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22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berat)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GOS</a:t>
                      </a:r>
                      <a:r>
                        <a:rPr sz="11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</a:t>
                      </a:r>
                      <a:r>
                        <a:rPr sz="11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peratus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(berat</a:t>
                      </a:r>
                      <a:r>
                        <a:rPr sz="1100" spc="229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229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berat)</a:t>
                      </a:r>
                      <a:r>
                        <a:rPr sz="11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lcFOS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4480" marR="59055" indent="-216535" algn="just">
                        <a:lnSpc>
                          <a:spcPct val="97700"/>
                        </a:lnSpc>
                        <a:spcBef>
                          <a:spcPts val="1245"/>
                        </a:spcBef>
                        <a:buAutoNum type="romanLcParenBoth" startAt="2"/>
                        <a:tabLst>
                          <a:tab pos="286385" algn="l"/>
                          <a:tab pos="1250950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Akuan</a:t>
                      </a:r>
                      <a:r>
                        <a:rPr sz="1100" spc="39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ini</a:t>
                      </a:r>
                      <a:r>
                        <a:rPr sz="1100" spc="40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hanya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dibenarkan</a:t>
                      </a:r>
                      <a:r>
                        <a:rPr sz="1100" spc="45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dalam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rumusan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bayi,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/>
              <a:t>29</a:t>
            </a:fld>
            <a:endParaRPr sz="1200"/>
          </a:p>
        </p:txBody>
      </p:sp>
      <p:sp>
        <p:nvSpPr>
          <p:cNvPr id="2" name="object 2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26005" y="914652"/>
          <a:ext cx="8084820" cy="56540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3120"/>
                <a:gridCol w="1943100"/>
                <a:gridCol w="1085214"/>
                <a:gridCol w="1600199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Jumlah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103505" marR="98425" algn="ctr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sz="1100" i="1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2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diperlukan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7195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Syarat-syarat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78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marR="81915">
                        <a:lnSpc>
                          <a:spcPts val="1300"/>
                        </a:lnSpc>
                        <a:spcBef>
                          <a:spcPts val="25"/>
                        </a:spcBef>
                        <a:tabLst>
                          <a:tab pos="99441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untuk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meningkatkan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bifidobakteria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usus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 marR="81280" indent="-285115" algn="just">
                        <a:lnSpc>
                          <a:spcPct val="97700"/>
                        </a:lnSpc>
                        <a:spcBef>
                          <a:spcPts val="125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(iv)</a:t>
                      </a:r>
                      <a:r>
                        <a:rPr sz="11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Campuran</a:t>
                      </a:r>
                      <a:r>
                        <a:rPr sz="11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oligosakarida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mengandungi</a:t>
                      </a:r>
                      <a:r>
                        <a:rPr sz="1100" spc="3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GOS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30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lcFOS</a:t>
                      </a:r>
                      <a:r>
                        <a:rPr sz="1100" spc="31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membantu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untuk</a:t>
                      </a:r>
                      <a:r>
                        <a:rPr sz="1100" spc="420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mengekalkan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persekitaran</a:t>
                      </a:r>
                      <a:r>
                        <a:rPr sz="1100" spc="4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usus</a:t>
                      </a:r>
                      <a:r>
                        <a:rPr sz="1100" spc="4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baik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6385" algn="just">
                        <a:lnSpc>
                          <a:spcPts val="127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rumusan</a:t>
                      </a:r>
                      <a:r>
                        <a:rPr sz="1100" spc="37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susulan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58419" algn="just">
                        <a:lnSpc>
                          <a:spcPct val="97700"/>
                        </a:lnSpc>
                        <a:spcBef>
                          <a:spcPts val="15"/>
                        </a:spcBef>
                        <a:tabLst>
                          <a:tab pos="128079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35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susu</a:t>
                      </a:r>
                      <a:r>
                        <a:rPr sz="1100" spc="36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tepung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rumusan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kanak-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kanak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86385" marR="59055" indent="-218440">
                        <a:lnSpc>
                          <a:spcPct val="97500"/>
                        </a:lnSpc>
                        <a:spcBef>
                          <a:spcPts val="5"/>
                        </a:spcBef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(iii)Komponen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(campuran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oligosakarida)</a:t>
                      </a:r>
                      <a:r>
                        <a:rPr sz="1100" spc="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tidak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boleh</a:t>
                      </a:r>
                      <a:r>
                        <a:rPr sz="11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melebihi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0.8</a:t>
                      </a:r>
                      <a:r>
                        <a:rPr sz="11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ml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25880">
                <a:tc rowSpan="2"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Dekstrin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rintang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atau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maltodekstrin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rintang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algn="just">
                        <a:lnSpc>
                          <a:spcPts val="127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Dekstrin</a:t>
                      </a:r>
                      <a:r>
                        <a:rPr sz="1100" spc="49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rintang</a:t>
                      </a:r>
                      <a:r>
                        <a:rPr sz="1100" spc="49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atau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6675" marR="60325" algn="just">
                        <a:lnSpc>
                          <a:spcPct val="97800"/>
                        </a:lnSpc>
                        <a:spcBef>
                          <a:spcPts val="15"/>
                        </a:spcBef>
                        <a:tabLst>
                          <a:tab pos="100520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maltodekstrin</a:t>
                      </a:r>
                      <a:r>
                        <a:rPr sz="1100" spc="16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rintang</a:t>
                      </a:r>
                      <a:r>
                        <a:rPr sz="1100" spc="17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ialah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serat</a:t>
                      </a:r>
                      <a:r>
                        <a:rPr sz="1100" spc="32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diet</a:t>
                      </a:r>
                      <a:r>
                        <a:rPr sz="1100" spc="32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larut</a:t>
                      </a:r>
                      <a:r>
                        <a:rPr sz="1100" spc="32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membantu</a:t>
                      </a:r>
                      <a:r>
                        <a:rPr sz="1100" spc="4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untuk</a:t>
                      </a:r>
                      <a:r>
                        <a:rPr sz="1100" spc="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mengawal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atau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menggalakkan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pergerakan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biasa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usus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  <a:tabLst>
                          <a:tab pos="472440" algn="l"/>
                          <a:tab pos="762000" algn="l"/>
                        </a:tabLst>
                      </a:pPr>
                      <a:r>
                        <a:rPr sz="1100" spc="-25" dirty="0">
                          <a:latin typeface="Cambria"/>
                          <a:cs typeface="Cambria"/>
                        </a:rPr>
                        <a:t>2.5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31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hidangan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algn="just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Penambahan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 marR="59055" algn="just">
                        <a:lnSpc>
                          <a:spcPct val="112300"/>
                        </a:lnSpc>
                        <a:spcBef>
                          <a:spcPts val="5"/>
                        </a:spcBef>
                        <a:tabLst>
                          <a:tab pos="1226820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25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dekstrin</a:t>
                      </a:r>
                      <a:r>
                        <a:rPr sz="1100" spc="254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rintang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atau</a:t>
                      </a:r>
                      <a:r>
                        <a:rPr sz="1100" spc="415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maltodekstrin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rintang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tidak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 marR="60325" algn="just">
                        <a:lnSpc>
                          <a:spcPct val="111800"/>
                        </a:lnSpc>
                        <a:spcBef>
                          <a:spcPts val="10"/>
                        </a:spcBef>
                        <a:tabLst>
                          <a:tab pos="116395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dibenarkan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dalam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rumusan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bayi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92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9725" marR="59690" indent="-273050" algn="just">
                        <a:lnSpc>
                          <a:spcPct val="97000"/>
                        </a:lnSpc>
                        <a:spcBef>
                          <a:spcPts val="5"/>
                        </a:spcBef>
                        <a:buSzPct val="109090"/>
                        <a:buAutoNum type="romanLcParenBoth"/>
                        <a:tabLst>
                          <a:tab pos="34099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Dekstrin</a:t>
                      </a:r>
                      <a:r>
                        <a:rPr sz="1100" spc="34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rintang</a:t>
                      </a:r>
                      <a:r>
                        <a:rPr sz="1100" spc="34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atau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maltodekstrin</a:t>
                      </a:r>
                      <a:r>
                        <a:rPr sz="1100" spc="36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rintang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ialah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prebiotik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Cambria"/>
                        <a:buAutoNum type="romanLcParenBoth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40995" marR="59690" indent="-274320" algn="just">
                        <a:lnSpc>
                          <a:spcPct val="96700"/>
                        </a:lnSpc>
                        <a:buSzPct val="109090"/>
                        <a:buAutoNum type="romanLcParenBoth"/>
                        <a:tabLst>
                          <a:tab pos="34099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Dekstrin</a:t>
                      </a:r>
                      <a:r>
                        <a:rPr sz="1100" spc="33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rintang</a:t>
                      </a:r>
                      <a:r>
                        <a:rPr sz="1100" spc="34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atau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maltodekstrin</a:t>
                      </a:r>
                      <a:r>
                        <a:rPr sz="1100" spc="36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rintang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ialah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bifidogenik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10"/>
                        </a:spcBef>
                        <a:buFont typeface="Cambria"/>
                        <a:buAutoNum type="romanLcParenBoth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39725" marR="59690" indent="-273050" algn="just">
                        <a:lnSpc>
                          <a:spcPct val="97000"/>
                        </a:lnSpc>
                        <a:buSzPct val="109090"/>
                        <a:buAutoNum type="romanLcParenBoth"/>
                        <a:tabLst>
                          <a:tab pos="340995" algn="l"/>
                          <a:tab pos="152082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Dekstrin</a:t>
                      </a:r>
                      <a:r>
                        <a:rPr sz="1100" spc="34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rintang</a:t>
                      </a:r>
                      <a:r>
                        <a:rPr sz="1100" spc="34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atau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maltodekstrin</a:t>
                      </a:r>
                      <a:r>
                        <a:rPr sz="1100" spc="36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rintang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membantu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untuk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4</a:t>
                      </a:r>
                      <a:r>
                        <a:rPr sz="11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setiap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31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hidangan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Amaun</a:t>
                      </a:r>
                      <a:r>
                        <a:rPr sz="1100" spc="3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3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yang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 marR="59055">
                        <a:lnSpc>
                          <a:spcPts val="1490"/>
                        </a:lnSpc>
                        <a:spcBef>
                          <a:spcPts val="65"/>
                        </a:spcBef>
                        <a:tabLst>
                          <a:tab pos="668655" algn="l"/>
                          <a:tab pos="116395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perlu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ada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dalam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makanan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sz="1100" spc="-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untuk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85"/>
                        </a:spcBef>
                        <a:tabLst>
                          <a:tab pos="116713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menjadikan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 marR="59690">
                        <a:lnSpc>
                          <a:spcPts val="1490"/>
                        </a:lnSpc>
                        <a:spcBef>
                          <a:spcPts val="70"/>
                        </a:spcBef>
                        <a:tabLst>
                          <a:tab pos="124206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berkesan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ialah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8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sehari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/>
          <p:nvPr/>
        </p:nvSpPr>
        <p:spPr>
          <a:xfrm>
            <a:off x="3658233" y="9954230"/>
            <a:ext cx="256540" cy="20447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>
                <a:latin typeface="Cambria"/>
                <a:cs typeface="Cambria"/>
              </a:rPr>
              <a:t>3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855970" y="436879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16352" y="892809"/>
            <a:ext cx="2603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Cambria"/>
                <a:cs typeface="Cambria"/>
              </a:rPr>
              <a:t>(iv)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73552" y="807467"/>
            <a:ext cx="4387215" cy="561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6700"/>
              </a:lnSpc>
              <a:spcBef>
                <a:spcPts val="100"/>
              </a:spcBef>
              <a:tabLst>
                <a:tab pos="667385" algn="l"/>
                <a:tab pos="1715135" algn="l"/>
                <a:tab pos="2372995" algn="l"/>
                <a:tab pos="3242310" algn="l"/>
                <a:tab pos="3683000" algn="l"/>
              </a:tabLst>
            </a:pP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memasukkan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selepas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perenggan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i="1" spc="-20" dirty="0">
                <a:latin typeface="Cambria"/>
                <a:cs typeface="Cambria"/>
              </a:rPr>
              <a:t>(ea)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perenggan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02536" y="1697477"/>
            <a:ext cx="3460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mbria"/>
                <a:cs typeface="Cambria"/>
              </a:rPr>
              <a:t>“</a:t>
            </a:r>
            <a:r>
              <a:rPr sz="1200" i="1" spc="-10" dirty="0">
                <a:latin typeface="Cambria"/>
                <a:cs typeface="Cambria"/>
              </a:rPr>
              <a:t>(eb)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63370" y="1613657"/>
            <a:ext cx="3598545" cy="10953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46400"/>
              </a:lnSpc>
              <a:spcBef>
                <a:spcPts val="90"/>
              </a:spcBef>
            </a:pPr>
            <a:r>
              <a:rPr sz="1200" dirty="0">
                <a:latin typeface="Cambria"/>
                <a:cs typeface="Cambria"/>
              </a:rPr>
              <a:t>bagi</a:t>
            </a:r>
            <a:r>
              <a:rPr sz="1200" spc="4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makanan</a:t>
            </a:r>
            <a:r>
              <a:rPr sz="1200" spc="4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4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dijual</a:t>
            </a:r>
            <a:r>
              <a:rPr sz="1200" spc="4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sebagai</a:t>
            </a:r>
            <a:r>
              <a:rPr sz="1200" spc="4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campuran</a:t>
            </a:r>
            <a:r>
              <a:rPr sz="1200" spc="42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atau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kombinasi,</a:t>
            </a:r>
            <a:r>
              <a:rPr sz="1200" spc="12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suatu</a:t>
            </a:r>
            <a:r>
              <a:rPr sz="1200" spc="12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pernyataan</a:t>
            </a:r>
            <a:r>
              <a:rPr sz="1200" spc="13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mengenai</a:t>
            </a:r>
            <a:r>
              <a:rPr sz="1200" spc="125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peratusan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berat</a:t>
            </a:r>
            <a:r>
              <a:rPr sz="1200" spc="3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atau</a:t>
            </a:r>
            <a:r>
              <a:rPr sz="1200" spc="3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isi</a:t>
            </a:r>
            <a:r>
              <a:rPr sz="1200" spc="3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padu</a:t>
            </a:r>
            <a:r>
              <a:rPr sz="1200" spc="3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ramuan</a:t>
            </a:r>
            <a:r>
              <a:rPr sz="1200" spc="3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sebenar</a:t>
            </a:r>
            <a:r>
              <a:rPr sz="1200" spc="3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itu</a:t>
            </a:r>
            <a:r>
              <a:rPr sz="1200" spc="3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hendaklah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dinyatakan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bersebelahan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setiap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ramuan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sebenar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itu—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64895" y="2952107"/>
            <a:ext cx="3594735" cy="830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8790" marR="5080" indent="-466725" algn="just">
              <a:lnSpc>
                <a:spcPct val="1467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(i)</a:t>
            </a:r>
            <a:r>
              <a:rPr sz="1200" spc="465" dirty="0">
                <a:latin typeface="Times New Roman"/>
                <a:cs typeface="Times New Roman"/>
              </a:rPr>
              <a:t>   </a:t>
            </a:r>
            <a:r>
              <a:rPr sz="1200" dirty="0">
                <a:latin typeface="Cambria"/>
                <a:cs typeface="Cambria"/>
              </a:rPr>
              <a:t>jika</a:t>
            </a:r>
            <a:r>
              <a:rPr sz="1200" spc="3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ramuan</a:t>
            </a:r>
            <a:r>
              <a:rPr sz="1200" spc="3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sebenar</a:t>
            </a:r>
            <a:r>
              <a:rPr sz="1200" spc="3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3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digunakan</a:t>
            </a:r>
            <a:r>
              <a:rPr sz="1200" spc="3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dalam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pengilangan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makanan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itu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ditonjolkan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pada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label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melalui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perkataan,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gambar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atau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grafik;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atau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64895" y="4108819"/>
            <a:ext cx="2266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Cambria"/>
                <a:cs typeface="Cambria"/>
              </a:rPr>
              <a:t>(ii)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31238" y="4023476"/>
            <a:ext cx="3129915" cy="1098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67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jika</a:t>
            </a:r>
            <a:r>
              <a:rPr sz="1200" spc="3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ramuan</a:t>
            </a:r>
            <a:r>
              <a:rPr sz="1200" spc="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sebenar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3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digunakan</a:t>
            </a:r>
            <a:r>
              <a:rPr sz="1200" spc="34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dalam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pengilangan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makanan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itu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tidak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termasuk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dalam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nama</a:t>
            </a:r>
            <a:r>
              <a:rPr sz="1200" spc="23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makanan</a:t>
            </a:r>
            <a:r>
              <a:rPr sz="1200" spc="23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itu</a:t>
            </a:r>
            <a:r>
              <a:rPr sz="1200" spc="24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tetapi</a:t>
            </a:r>
            <a:r>
              <a:rPr sz="1200" spc="24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penting</a:t>
            </a:r>
            <a:r>
              <a:rPr sz="1200" spc="235" dirty="0">
                <a:latin typeface="Times New Roman"/>
                <a:cs typeface="Times New Roman"/>
              </a:rPr>
              <a:t>  </a:t>
            </a:r>
            <a:r>
              <a:rPr sz="1200" spc="-20" dirty="0">
                <a:latin typeface="Cambria"/>
                <a:cs typeface="Cambria"/>
              </a:rPr>
              <a:t>untuk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menggambarkan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makanan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itu;”;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23976" y="5366370"/>
            <a:ext cx="4835525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1645" marR="5080" indent="-449580">
              <a:lnSpc>
                <a:spcPct val="145800"/>
              </a:lnSpc>
              <a:spcBef>
                <a:spcPts val="100"/>
              </a:spcBef>
              <a:tabLst>
                <a:tab pos="461645" algn="l"/>
                <a:tab pos="1118235" algn="l"/>
                <a:tab pos="2228215" algn="l"/>
                <a:tab pos="3097530" algn="l"/>
                <a:tab pos="3474085" algn="l"/>
                <a:tab pos="4131310" algn="l"/>
              </a:tabLst>
            </a:pPr>
            <a:r>
              <a:rPr sz="1200" spc="-25" dirty="0">
                <a:latin typeface="Cambria"/>
                <a:cs typeface="Cambria"/>
              </a:rPr>
              <a:t>(v)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menggantikan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perenggan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5" dirty="0">
                <a:latin typeface="Cambria"/>
                <a:cs typeface="Cambria"/>
              </a:rPr>
              <a:t>(</a:t>
            </a:r>
            <a:r>
              <a:rPr sz="1200" i="1" spc="-25" dirty="0">
                <a:latin typeface="Cambria"/>
                <a:cs typeface="Cambria"/>
              </a:rPr>
              <a:t>g</a:t>
            </a:r>
            <a:r>
              <a:rPr sz="1200" spc="-25" dirty="0">
                <a:latin typeface="Cambria"/>
                <a:cs typeface="Cambria"/>
              </a:rPr>
              <a:t>)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perenggan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02536" y="6253336"/>
            <a:ext cx="2749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20" dirty="0">
                <a:latin typeface="Cambria"/>
                <a:cs typeface="Cambria"/>
              </a:rPr>
              <a:t>“(g)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74037" y="6253336"/>
            <a:ext cx="31946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jika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makanan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itu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mengandungi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aditif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makanan—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74039" y="6704062"/>
            <a:ext cx="3586479" cy="1634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5080" indent="-457200" algn="just">
              <a:lnSpc>
                <a:spcPct val="146500"/>
              </a:lnSpc>
              <a:spcBef>
                <a:spcPts val="105"/>
              </a:spcBef>
            </a:pPr>
            <a:r>
              <a:rPr sz="1200" dirty="0">
                <a:latin typeface="Cambria"/>
                <a:cs typeface="Cambria"/>
              </a:rPr>
              <a:t>(i)</a:t>
            </a:r>
            <a:r>
              <a:rPr sz="1200" spc="450" dirty="0">
                <a:latin typeface="Times New Roman"/>
                <a:cs typeface="Times New Roman"/>
              </a:rPr>
              <a:t>   </a:t>
            </a:r>
            <a:r>
              <a:rPr sz="1200" dirty="0">
                <a:latin typeface="Cambria"/>
                <a:cs typeface="Cambria"/>
              </a:rPr>
              <a:t>dengan</a:t>
            </a:r>
            <a:r>
              <a:rPr sz="1200" spc="18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Sistem</a:t>
            </a:r>
            <a:r>
              <a:rPr sz="1200" spc="18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Pernomboran</a:t>
            </a:r>
            <a:r>
              <a:rPr sz="1200" spc="195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Antarabangsa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(INS)</a:t>
            </a:r>
            <a:r>
              <a:rPr sz="1200" spc="335" dirty="0">
                <a:latin typeface="Times New Roman"/>
                <a:cs typeface="Times New Roman"/>
              </a:rPr>
              <a:t>   </a:t>
            </a:r>
            <a:r>
              <a:rPr sz="1200" dirty="0">
                <a:latin typeface="Cambria"/>
                <a:cs typeface="Cambria"/>
              </a:rPr>
              <a:t>bagi</a:t>
            </a:r>
            <a:r>
              <a:rPr sz="1200" spc="335" dirty="0">
                <a:latin typeface="Times New Roman"/>
                <a:cs typeface="Times New Roman"/>
              </a:rPr>
              <a:t>   </a:t>
            </a:r>
            <a:r>
              <a:rPr sz="1200" dirty="0">
                <a:latin typeface="Cambria"/>
                <a:cs typeface="Cambria"/>
              </a:rPr>
              <a:t>nombor</a:t>
            </a:r>
            <a:r>
              <a:rPr sz="1200" spc="335" dirty="0">
                <a:latin typeface="Times New Roman"/>
                <a:cs typeface="Times New Roman"/>
              </a:rPr>
              <a:t>   </a:t>
            </a:r>
            <a:r>
              <a:rPr sz="1200" dirty="0">
                <a:latin typeface="Cambria"/>
                <a:cs typeface="Cambria"/>
              </a:rPr>
              <a:t>aditif</a:t>
            </a:r>
            <a:r>
              <a:rPr sz="1200" spc="335" dirty="0">
                <a:latin typeface="Times New Roman"/>
                <a:cs typeface="Times New Roman"/>
              </a:rPr>
              <a:t>   </a:t>
            </a:r>
            <a:r>
              <a:rPr sz="1200" spc="-10" dirty="0">
                <a:latin typeface="Cambria"/>
                <a:cs typeface="Cambria"/>
              </a:rPr>
              <a:t>makanan,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suatu</a:t>
            </a:r>
            <a:r>
              <a:rPr sz="1200" spc="13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pernyataan</a:t>
            </a:r>
            <a:r>
              <a:rPr sz="1200" spc="13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mengenai</a:t>
            </a:r>
            <a:r>
              <a:rPr sz="1200" spc="14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kelas</a:t>
            </a:r>
            <a:r>
              <a:rPr sz="1200" spc="135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fungsian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aditif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makanan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berkenaan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diikuti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nama</a:t>
            </a:r>
            <a:r>
              <a:rPr sz="1200" spc="43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aditif</a:t>
            </a:r>
            <a:r>
              <a:rPr sz="1200" spc="43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makanan</a:t>
            </a:r>
            <a:r>
              <a:rPr sz="1200" spc="4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itu</a:t>
            </a:r>
            <a:r>
              <a:rPr sz="1200" spc="4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atau</a:t>
            </a:r>
            <a:r>
              <a:rPr sz="1200" spc="4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nombor</a:t>
            </a:r>
            <a:r>
              <a:rPr sz="1200" spc="44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INS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dalam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kurungan;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atau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74039" y="8666205"/>
            <a:ext cx="2266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Cambria"/>
                <a:cs typeface="Cambria"/>
              </a:rPr>
              <a:t>(ii)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31239" y="8580863"/>
            <a:ext cx="3129915" cy="1097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64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tanpa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Sistem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Pernomboran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Antarabangsa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(INS)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bagi</a:t>
            </a:r>
            <a:r>
              <a:rPr sz="1200" spc="13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nombor</a:t>
            </a:r>
            <a:r>
              <a:rPr sz="1200" spc="13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aditif</a:t>
            </a:r>
            <a:r>
              <a:rPr sz="1200" spc="14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makanan,</a:t>
            </a:r>
            <a:r>
              <a:rPr sz="1200" spc="13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hanya</a:t>
            </a:r>
            <a:r>
              <a:rPr sz="1200" spc="135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suatu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pernyataan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mengenai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kelas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fungsian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nama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aditif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makanan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itu;”;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/>
              <a:t>30</a:t>
            </a:fld>
            <a:endParaRPr sz="1200"/>
          </a:p>
        </p:txBody>
      </p:sp>
      <p:sp>
        <p:nvSpPr>
          <p:cNvPr id="2" name="object 2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26005" y="914652"/>
          <a:ext cx="8084820" cy="5619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3120"/>
                <a:gridCol w="1943100"/>
                <a:gridCol w="1085214"/>
                <a:gridCol w="1600199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Jumlah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103505" marR="98425" algn="ctr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sz="1100" i="1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2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diperlukan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7195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Syarat-syarat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1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marR="441325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meningkatkan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bifidobakteria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usus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40995" marR="59690" indent="-274320">
                        <a:lnSpc>
                          <a:spcPct val="97600"/>
                        </a:lnSpc>
                        <a:tabLst>
                          <a:tab pos="1016000" algn="l"/>
                          <a:tab pos="1437005" algn="l"/>
                          <a:tab pos="1520825" algn="l"/>
                          <a:tab pos="1611630" algn="l"/>
                        </a:tabLst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(iv)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Dekstrin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rintang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atau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maltodekstrin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rintang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membantu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untuk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mengekalkan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persekitaran</a:t>
                      </a:r>
                      <a:r>
                        <a:rPr sz="1100" spc="4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usus</a:t>
                      </a:r>
                      <a:r>
                        <a:rPr sz="1100" spc="4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baik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5189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DHA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ARA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1594">
                        <a:lnSpc>
                          <a:spcPts val="1280"/>
                        </a:lnSpc>
                        <a:spcBef>
                          <a:spcPts val="45"/>
                        </a:spcBef>
                        <a:tabLst>
                          <a:tab pos="474980" algn="l"/>
                          <a:tab pos="831215" algn="l"/>
                          <a:tab pos="975360" algn="l"/>
                          <a:tab pos="1224280" algn="l"/>
                        </a:tabLst>
                      </a:pPr>
                      <a:r>
                        <a:rPr sz="1100" spc="-25" dirty="0">
                          <a:latin typeface="Cambria"/>
                          <a:cs typeface="Cambria"/>
                        </a:rPr>
                        <a:t>DHA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ARA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membantu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dalam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perkembangan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6675">
                        <a:lnSpc>
                          <a:spcPts val="1265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penglihatan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bayi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 marR="60960">
                        <a:lnSpc>
                          <a:spcPts val="1280"/>
                        </a:lnSpc>
                        <a:spcBef>
                          <a:spcPts val="45"/>
                        </a:spcBef>
                        <a:tabLst>
                          <a:tab pos="86233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Kombinasi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17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setiap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310" marR="60325">
                        <a:lnSpc>
                          <a:spcPts val="1280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4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kcal</a:t>
                      </a:r>
                      <a:r>
                        <a:rPr sz="1100" spc="48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DHA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34</a:t>
                      </a:r>
                      <a:r>
                        <a:rPr sz="11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310" marR="60960">
                        <a:lnSpc>
                          <a:spcPts val="1280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kcal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ARA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59690">
                        <a:lnSpc>
                          <a:spcPts val="1280"/>
                        </a:lnSpc>
                        <a:spcBef>
                          <a:spcPts val="45"/>
                        </a:spcBef>
                        <a:tabLst>
                          <a:tab pos="732790" algn="l"/>
                          <a:tab pos="116395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Akuan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ini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hanya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dibenarkan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dalam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ts val="126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produk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rumusan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bayi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3487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D-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ribose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algn="just">
                        <a:lnSpc>
                          <a:spcPts val="127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D-ribose</a:t>
                      </a:r>
                      <a:r>
                        <a:rPr sz="1100" spc="28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membantu</a:t>
                      </a:r>
                      <a:r>
                        <a:rPr sz="1100" spc="28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untuk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6675" marR="60325" algn="just">
                        <a:lnSpc>
                          <a:spcPct val="9770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menggalakkan</a:t>
                      </a:r>
                      <a:r>
                        <a:rPr sz="1100" spc="49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pemulihan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tenaga</a:t>
                      </a:r>
                      <a:r>
                        <a:rPr sz="1100" spc="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semasa</a:t>
                      </a:r>
                      <a:r>
                        <a:rPr sz="1100" spc="3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atau</a:t>
                      </a:r>
                      <a:r>
                        <a:rPr sz="1100" spc="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selepas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aktiviti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fizikal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 marR="60325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3</a:t>
                      </a:r>
                      <a:r>
                        <a:rPr sz="11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hidangan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115" indent="-227329" algn="just">
                        <a:lnSpc>
                          <a:spcPts val="1275"/>
                        </a:lnSpc>
                        <a:buAutoNum type="romanLcParenBoth"/>
                        <a:tabLst>
                          <a:tab pos="285115" algn="l"/>
                          <a:tab pos="28638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Akuan</a:t>
                      </a:r>
                      <a:r>
                        <a:rPr sz="1100" spc="39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ini</a:t>
                      </a:r>
                      <a:r>
                        <a:rPr sz="1100" spc="40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hanya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59055" algn="just">
                        <a:lnSpc>
                          <a:spcPct val="9770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dibenarkan</a:t>
                      </a:r>
                      <a:r>
                        <a:rPr sz="1100" spc="46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dalam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makanan</a:t>
                      </a:r>
                      <a:r>
                        <a:rPr sz="1100" spc="4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pendietan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berformula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85115" marR="59055" indent="-227329">
                        <a:lnSpc>
                          <a:spcPts val="1300"/>
                        </a:lnSpc>
                        <a:buAutoNum type="romanLcParenBoth" startAt="2"/>
                        <a:tabLst>
                          <a:tab pos="286385" algn="l"/>
                          <a:tab pos="1156335" algn="l"/>
                          <a:tab pos="124460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Hendaklah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ditulis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pada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label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>
                        <a:lnSpc>
                          <a:spcPts val="1230"/>
                        </a:lnSpc>
                        <a:tabLst>
                          <a:tab pos="124777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pernyataan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yang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>
                        <a:lnSpc>
                          <a:spcPts val="131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berikut: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00685" marR="59690">
                        <a:lnSpc>
                          <a:spcPts val="1280"/>
                        </a:lnSpc>
                        <a:tabLst>
                          <a:tab pos="119951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“Tidak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boleh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melebihi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400685">
                        <a:lnSpc>
                          <a:spcPts val="121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2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hidangan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sehari”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/>
              <a:t>31</a:t>
            </a:fld>
            <a:endParaRPr sz="1200"/>
          </a:p>
        </p:txBody>
      </p:sp>
      <p:sp>
        <p:nvSpPr>
          <p:cNvPr id="2" name="object 2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26005" y="914652"/>
          <a:ext cx="8084820" cy="5594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3120"/>
                <a:gridCol w="1943100"/>
                <a:gridCol w="1085214"/>
                <a:gridCol w="1600199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Jumlah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103505" marR="98425" algn="ctr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sz="1100" i="1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2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diperlukan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7195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Syarat-syarat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6135">
                <a:tc rowSpan="2"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Inulin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40995" indent="-274320">
                        <a:lnSpc>
                          <a:spcPts val="1290"/>
                        </a:lnSpc>
                        <a:buAutoNum type="romanLcParenBoth"/>
                        <a:tabLst>
                          <a:tab pos="34099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Inulin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ialah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prebiotik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39725" indent="-273050">
                        <a:lnSpc>
                          <a:spcPct val="100000"/>
                        </a:lnSpc>
                        <a:spcBef>
                          <a:spcPts val="1260"/>
                        </a:spcBef>
                        <a:buAutoNum type="romanLcParenBoth"/>
                        <a:tabLst>
                          <a:tab pos="33972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Inulin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ialah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bifidogenik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45"/>
                        </a:spcBef>
                        <a:buFont typeface="Cambria"/>
                        <a:buAutoNum type="romanLcParenBoth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39090" marR="60325" indent="-272415">
                        <a:lnSpc>
                          <a:spcPct val="97600"/>
                        </a:lnSpc>
                        <a:spcBef>
                          <a:spcPts val="5"/>
                        </a:spcBef>
                        <a:buAutoNum type="romanLcParenBoth"/>
                        <a:tabLst>
                          <a:tab pos="34099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Inulin</a:t>
                      </a:r>
                      <a:r>
                        <a:rPr sz="1100" spc="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membantu</a:t>
                      </a:r>
                      <a:r>
                        <a:rPr sz="1100" spc="3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untuk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meningkatkan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bifidobakteria</a:t>
                      </a:r>
                      <a:r>
                        <a:rPr sz="1100" spc="4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usus</a:t>
                      </a:r>
                      <a:r>
                        <a:rPr sz="1100" spc="4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mengekalkan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persekitaran</a:t>
                      </a:r>
                      <a:r>
                        <a:rPr sz="1100" spc="4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usus</a:t>
                      </a:r>
                      <a:r>
                        <a:rPr sz="1100" spc="4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baik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 marR="62230">
                        <a:lnSpc>
                          <a:spcPts val="1300"/>
                        </a:lnSpc>
                        <a:spcBef>
                          <a:spcPts val="25"/>
                        </a:spcBef>
                        <a:tabLst>
                          <a:tab pos="511809" algn="l"/>
                          <a:tab pos="763270" algn="l"/>
                        </a:tabLst>
                      </a:pPr>
                      <a:r>
                        <a:rPr sz="1100" spc="-20" dirty="0">
                          <a:latin typeface="Cambria"/>
                          <a:cs typeface="Cambria"/>
                        </a:rPr>
                        <a:t>1.25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hidangan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59690">
                        <a:lnSpc>
                          <a:spcPts val="1300"/>
                        </a:lnSpc>
                        <a:spcBef>
                          <a:spcPts val="25"/>
                        </a:spcBef>
                        <a:tabLst>
                          <a:tab pos="598170" algn="l"/>
                          <a:tab pos="1280160" algn="l"/>
                          <a:tab pos="137477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Paras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ini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ditentukan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ts val="1230"/>
                        </a:lnSpc>
                        <a:tabLst>
                          <a:tab pos="118110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makanan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selain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ts val="131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rumusan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bayi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72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 algn="just">
                        <a:lnSpc>
                          <a:spcPts val="127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0.4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setiap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56515" marR="60960" algn="just">
                        <a:lnSpc>
                          <a:spcPct val="97700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114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ml</a:t>
                      </a:r>
                      <a:r>
                        <a:rPr sz="1100" spc="12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dalam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bentuk</a:t>
                      </a:r>
                      <a:r>
                        <a:rPr sz="1100" spc="31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sedia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untuk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diminum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115" marR="59690" indent="-227329">
                        <a:lnSpc>
                          <a:spcPts val="1280"/>
                        </a:lnSpc>
                        <a:spcBef>
                          <a:spcPts val="45"/>
                        </a:spcBef>
                        <a:buAutoNum type="romanLcParenBoth"/>
                        <a:tabLst>
                          <a:tab pos="286385" algn="l"/>
                          <a:tab pos="1281430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Paras</a:t>
                      </a:r>
                      <a:r>
                        <a:rPr sz="1100" spc="3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3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ini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ditentukan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>
                        <a:lnSpc>
                          <a:spcPts val="126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rumusan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bayi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sahaja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85115" marR="59690" indent="-227329">
                        <a:lnSpc>
                          <a:spcPct val="97700"/>
                        </a:lnSpc>
                        <a:spcBef>
                          <a:spcPts val="5"/>
                        </a:spcBef>
                        <a:buAutoNum type="romanLcParenBoth" startAt="2"/>
                        <a:tabLst>
                          <a:tab pos="286385" algn="l"/>
                          <a:tab pos="668655" algn="l"/>
                          <a:tab pos="112966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Komponen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(inulin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oligofruktosa/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fruktooligosakarida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(FOS))</a:t>
                      </a:r>
                      <a:r>
                        <a:rPr sz="1100" spc="12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tidak</a:t>
                      </a:r>
                      <a:r>
                        <a:rPr sz="1100" spc="12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boleh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melebihi</a:t>
                      </a:r>
                      <a:r>
                        <a:rPr sz="11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0.6</a:t>
                      </a:r>
                      <a:r>
                        <a:rPr sz="11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35" dirty="0">
                          <a:latin typeface="Cambria"/>
                          <a:cs typeface="Cambria"/>
                        </a:rPr>
                        <a:t>ml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9997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Isomaltulosa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marR="60960" indent="-274320">
                        <a:lnSpc>
                          <a:spcPts val="1280"/>
                        </a:lnSpc>
                        <a:spcBef>
                          <a:spcPts val="45"/>
                        </a:spcBef>
                        <a:buAutoNum type="romanLcParenBoth"/>
                        <a:tabLst>
                          <a:tab pos="340995" algn="l"/>
                          <a:tab pos="1008380" algn="l"/>
                          <a:tab pos="157543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Isomaltulosa</a:t>
                      </a:r>
                      <a:r>
                        <a:rPr sz="1100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dihidrolisis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secara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lebih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 marR="60325">
                        <a:lnSpc>
                          <a:spcPts val="1280"/>
                        </a:lnSpc>
                        <a:spcBef>
                          <a:spcPts val="20"/>
                        </a:spcBef>
                        <a:tabLst>
                          <a:tab pos="976630" algn="l"/>
                          <a:tab pos="1006475" algn="l"/>
                          <a:tab pos="137414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perlahan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menjadi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glukosa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fruktosa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>
                        <a:lnSpc>
                          <a:spcPts val="126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berbanding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sukrosa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39725" marR="50800" indent="-273050" algn="just">
                        <a:lnSpc>
                          <a:spcPct val="97800"/>
                        </a:lnSpc>
                        <a:buAutoNum type="romanLcParenBoth" startAt="2"/>
                        <a:tabLst>
                          <a:tab pos="34099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Isomaltulosa</a:t>
                      </a:r>
                      <a:r>
                        <a:rPr sz="1100" spc="14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80" dirty="0">
                          <a:latin typeface="Cambria"/>
                          <a:cs typeface="Cambria"/>
                        </a:rPr>
                        <a:t>memberikan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tenaga</a:t>
                      </a:r>
                      <a:r>
                        <a:rPr sz="11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tahan</a:t>
                      </a:r>
                      <a:r>
                        <a:rPr sz="11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lebih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lama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berbanding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sukrosa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Cambria"/>
                        <a:buAutoNum type="romanLcParenBoth" startAt="2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39090" marR="60960" indent="-272415">
                        <a:lnSpc>
                          <a:spcPts val="1280"/>
                        </a:lnSpc>
                        <a:spcBef>
                          <a:spcPts val="5"/>
                        </a:spcBef>
                        <a:buAutoNum type="romanLcParenBoth" startAt="2"/>
                        <a:tabLst>
                          <a:tab pos="340995" algn="l"/>
                          <a:tab pos="158305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Isomaltulosa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ialah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sumber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yang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 marR="60960">
                        <a:lnSpc>
                          <a:spcPts val="1280"/>
                        </a:lnSpc>
                        <a:tabLst>
                          <a:tab pos="1008380" algn="l"/>
                          <a:tab pos="1475105" algn="l"/>
                          <a:tab pos="157543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mengeluarkan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tenaga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secara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lebih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 marR="60960">
                        <a:lnSpc>
                          <a:spcPts val="1280"/>
                        </a:lnSpc>
                        <a:spcBef>
                          <a:spcPts val="4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15</a:t>
                      </a:r>
                      <a:r>
                        <a:rPr sz="11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hidangan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59055">
                        <a:lnSpc>
                          <a:spcPts val="1280"/>
                        </a:lnSpc>
                        <a:spcBef>
                          <a:spcPts val="4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Penambahan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akuan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isomaltulosa</a:t>
                      </a:r>
                      <a:r>
                        <a:rPr sz="11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tidak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 marR="60325">
                        <a:lnSpc>
                          <a:spcPts val="1280"/>
                        </a:lnSpc>
                        <a:spcBef>
                          <a:spcPts val="20"/>
                        </a:spcBef>
                        <a:tabLst>
                          <a:tab pos="116395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dibenarkan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dalam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rumusan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bayi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/>
              <a:t>32</a:t>
            </a:fld>
            <a:endParaRPr sz="1200"/>
          </a:p>
        </p:txBody>
      </p:sp>
      <p:sp>
        <p:nvSpPr>
          <p:cNvPr id="2" name="object 2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26005" y="914652"/>
          <a:ext cx="8084820" cy="52838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3120"/>
                <a:gridCol w="1943100"/>
                <a:gridCol w="1085214"/>
                <a:gridCol w="1600199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Jumlah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103505" marR="98425" algn="ctr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sz="1100" i="1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2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diperlukan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7195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Syarat-syarat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7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marR="60325">
                        <a:lnSpc>
                          <a:spcPts val="1300"/>
                        </a:lnSpc>
                        <a:spcBef>
                          <a:spcPts val="25"/>
                        </a:spcBef>
                        <a:tabLst>
                          <a:tab pos="118491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perlahan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berbanding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sukrosa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4865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Kanji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rintang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dalam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jagung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tinggi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amilosa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(HAMRS)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880" marR="60960">
                        <a:lnSpc>
                          <a:spcPts val="1290"/>
                        </a:lnSpc>
                        <a:spcBef>
                          <a:spcPts val="35"/>
                        </a:spcBef>
                        <a:tabLst>
                          <a:tab pos="691515" algn="l"/>
                          <a:tab pos="1522095" algn="l"/>
                          <a:tab pos="161226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HAMRS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membantu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untuk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meningkatan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atau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55880" marR="61594">
                        <a:lnSpc>
                          <a:spcPts val="1280"/>
                        </a:lnSpc>
                        <a:spcBef>
                          <a:spcPts val="10"/>
                        </a:spcBef>
                        <a:tabLst>
                          <a:tab pos="1017269" algn="l"/>
                          <a:tab pos="161163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merangsang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fungsi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atau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persekitaran</a:t>
                      </a:r>
                      <a:r>
                        <a:rPr sz="11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usus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 marR="60960">
                        <a:lnSpc>
                          <a:spcPts val="1290"/>
                        </a:lnSpc>
                        <a:spcBef>
                          <a:spcPts val="3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2.5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hidangan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Tiada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5500">
                <a:tc rowSpan="3"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Lutein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6675" algn="just">
                        <a:lnSpc>
                          <a:spcPts val="127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Lutein</a:t>
                      </a:r>
                      <a:r>
                        <a:rPr sz="1100" spc="40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sebagai</a:t>
                      </a:r>
                      <a:r>
                        <a:rPr sz="1100" spc="409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pigmen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6675" marR="61594" algn="just">
                        <a:lnSpc>
                          <a:spcPct val="97600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makular</a:t>
                      </a:r>
                      <a:r>
                        <a:rPr sz="1100" spc="11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predominan</a:t>
                      </a:r>
                      <a:r>
                        <a:rPr sz="1100" spc="11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dalam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retina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berupaya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menapis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cahaya</a:t>
                      </a:r>
                      <a:r>
                        <a:rPr sz="1100" spc="4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biru</a:t>
                      </a:r>
                      <a:r>
                        <a:rPr sz="1100" spc="4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3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membantu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untuk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melindungi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mata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75"/>
                        </a:lnSpc>
                        <a:tabLst>
                          <a:tab pos="434340" algn="l"/>
                          <a:tab pos="762000" algn="l"/>
                        </a:tabLst>
                      </a:pPr>
                      <a:r>
                        <a:rPr sz="1100" spc="-25" dirty="0">
                          <a:latin typeface="Cambria"/>
                          <a:cs typeface="Cambria"/>
                        </a:rPr>
                        <a:t>2.5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μg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310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4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11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ml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310">
                        <a:lnSpc>
                          <a:spcPts val="1290"/>
                        </a:lnSpc>
                        <a:tabLst>
                          <a:tab pos="461645" algn="l"/>
                          <a:tab pos="763270" algn="l"/>
                        </a:tabLst>
                      </a:pPr>
                      <a:r>
                        <a:rPr sz="1100" spc="-20" dirty="0">
                          <a:latin typeface="Cambria"/>
                          <a:cs typeface="Cambria"/>
                        </a:rPr>
                        <a:t>(3.7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μg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310">
                        <a:lnSpc>
                          <a:spcPts val="131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kcal)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  <a:tabLst>
                          <a:tab pos="598170" algn="l"/>
                          <a:tab pos="137477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Paras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ini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 marR="59690">
                        <a:lnSpc>
                          <a:spcPts val="1280"/>
                        </a:lnSpc>
                        <a:spcBef>
                          <a:spcPts val="65"/>
                        </a:spcBef>
                        <a:tabLst>
                          <a:tab pos="128016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ditentukan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rumusan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bayi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sahaja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423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1270"/>
                        </a:lnSpc>
                        <a:tabLst>
                          <a:tab pos="415925" algn="l"/>
                          <a:tab pos="764540" algn="l"/>
                        </a:tabLst>
                      </a:pPr>
                      <a:r>
                        <a:rPr sz="1100" spc="-25" dirty="0">
                          <a:latin typeface="Cambria"/>
                          <a:cs typeface="Cambria"/>
                        </a:rPr>
                        <a:t>20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μg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5651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35" dirty="0">
                          <a:latin typeface="Cambria"/>
                          <a:cs typeface="Cambria"/>
                        </a:rPr>
                        <a:t>ml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56515">
                        <a:lnSpc>
                          <a:spcPts val="1290"/>
                        </a:lnSpc>
                        <a:tabLst>
                          <a:tab pos="441959" algn="l"/>
                          <a:tab pos="763270" algn="l"/>
                        </a:tabLst>
                      </a:pPr>
                      <a:r>
                        <a:rPr sz="1100" spc="-25" dirty="0">
                          <a:latin typeface="Cambria"/>
                          <a:cs typeface="Cambria"/>
                        </a:rPr>
                        <a:t>(30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μg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56515">
                        <a:lnSpc>
                          <a:spcPts val="130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kcal)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59690">
                        <a:lnSpc>
                          <a:spcPts val="1290"/>
                        </a:lnSpc>
                        <a:spcBef>
                          <a:spcPts val="35"/>
                        </a:spcBef>
                        <a:tabLst>
                          <a:tab pos="598170" algn="l"/>
                          <a:tab pos="1280160" algn="l"/>
                          <a:tab pos="137477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Paras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ini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ditentukan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ts val="1255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rumusan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susulan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sahaja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55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1275"/>
                        </a:lnSpc>
                        <a:tabLst>
                          <a:tab pos="415925" algn="l"/>
                          <a:tab pos="764540" algn="l"/>
                        </a:tabLst>
                      </a:pPr>
                      <a:r>
                        <a:rPr sz="1100" spc="-25" dirty="0">
                          <a:latin typeface="Cambria"/>
                          <a:cs typeface="Cambria"/>
                        </a:rPr>
                        <a:t>20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μg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5651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13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13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ml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56515">
                        <a:lnSpc>
                          <a:spcPts val="1290"/>
                        </a:lnSpc>
                        <a:tabLst>
                          <a:tab pos="441959" algn="l"/>
                          <a:tab pos="763270" algn="l"/>
                        </a:tabLst>
                      </a:pPr>
                      <a:r>
                        <a:rPr sz="1100" spc="-25" dirty="0">
                          <a:latin typeface="Cambria"/>
                          <a:cs typeface="Cambria"/>
                        </a:rPr>
                        <a:t>(20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μg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56515">
                        <a:lnSpc>
                          <a:spcPts val="131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kcal)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algn="just">
                        <a:lnSpc>
                          <a:spcPts val="127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Paras</a:t>
                      </a:r>
                      <a:r>
                        <a:rPr sz="1100" spc="48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484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ini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 marR="60325" algn="just">
                        <a:lnSpc>
                          <a:spcPct val="9770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ditentukan</a:t>
                      </a:r>
                      <a:r>
                        <a:rPr sz="1100" spc="26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26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susu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tepung</a:t>
                      </a:r>
                      <a:r>
                        <a:rPr sz="1100" spc="21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rumusan</a:t>
                      </a:r>
                      <a:r>
                        <a:rPr sz="1100" spc="21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kanak-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kanak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sahaja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4865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Oligofruktosa/fruktooligosakarida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(FOS)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indent="-274320">
                        <a:lnSpc>
                          <a:spcPts val="1290"/>
                        </a:lnSpc>
                        <a:buAutoNum type="romanLcParenBoth"/>
                        <a:tabLst>
                          <a:tab pos="34099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FOS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ialah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prebiotik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39725" indent="-273050">
                        <a:lnSpc>
                          <a:spcPct val="100000"/>
                        </a:lnSpc>
                        <a:spcBef>
                          <a:spcPts val="1260"/>
                        </a:spcBef>
                        <a:buAutoNum type="romanLcParenBoth"/>
                        <a:tabLst>
                          <a:tab pos="33972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FOS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ialah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bifidogenik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 marR="61594">
                        <a:lnSpc>
                          <a:spcPts val="1290"/>
                        </a:lnSpc>
                        <a:spcBef>
                          <a:spcPts val="35"/>
                        </a:spcBef>
                        <a:tabLst>
                          <a:tab pos="511809" algn="l"/>
                          <a:tab pos="763270" algn="l"/>
                        </a:tabLst>
                      </a:pPr>
                      <a:r>
                        <a:rPr sz="1100" spc="-20" dirty="0">
                          <a:latin typeface="Cambria"/>
                          <a:cs typeface="Cambria"/>
                        </a:rPr>
                        <a:t>1.25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hidangan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59690">
                        <a:lnSpc>
                          <a:spcPts val="1290"/>
                        </a:lnSpc>
                        <a:spcBef>
                          <a:spcPts val="35"/>
                        </a:spcBef>
                        <a:tabLst>
                          <a:tab pos="598170" algn="l"/>
                          <a:tab pos="1280160" algn="l"/>
                          <a:tab pos="137477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Paras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ini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ditentukan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 marR="58419">
                        <a:lnSpc>
                          <a:spcPts val="1280"/>
                        </a:lnSpc>
                        <a:spcBef>
                          <a:spcPts val="10"/>
                        </a:spcBef>
                        <a:tabLst>
                          <a:tab pos="118110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makanan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selain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rumusan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bayi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/>
              <a:t>33</a:t>
            </a:fld>
            <a:endParaRPr sz="1200"/>
          </a:p>
        </p:txBody>
      </p:sp>
      <p:sp>
        <p:nvSpPr>
          <p:cNvPr id="2" name="object 2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26005" y="914652"/>
          <a:ext cx="8084820" cy="55949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3120"/>
                <a:gridCol w="1943100"/>
                <a:gridCol w="1085214"/>
                <a:gridCol w="1600199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Jumlah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103505" marR="98425" algn="ctr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sz="1100" i="1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2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diperlukan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7195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Syarat-syarat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801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  <a:tabLst>
                          <a:tab pos="725170" algn="l"/>
                          <a:tab pos="152082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(iii)</a:t>
                      </a:r>
                      <a:r>
                        <a:rPr sz="11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FOS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membantu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untuk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 marR="60960">
                        <a:lnSpc>
                          <a:spcPct val="97800"/>
                        </a:lnSpc>
                        <a:spcBef>
                          <a:spcPts val="15"/>
                        </a:spcBef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meningkatkan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bifidobakteria</a:t>
                      </a:r>
                      <a:r>
                        <a:rPr sz="1100" spc="4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usus</a:t>
                      </a:r>
                      <a:r>
                        <a:rPr sz="1100" spc="4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mengekalkan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persekitaran</a:t>
                      </a:r>
                      <a:r>
                        <a:rPr sz="1100" spc="4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usus</a:t>
                      </a:r>
                      <a:r>
                        <a:rPr sz="1100" spc="4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baik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 algn="just">
                        <a:lnSpc>
                          <a:spcPts val="127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0.4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setiap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56515" marR="60960" algn="just">
                        <a:lnSpc>
                          <a:spcPct val="97700"/>
                        </a:lnSpc>
                        <a:spcBef>
                          <a:spcPts val="15"/>
                        </a:spcBef>
                        <a:tabLst>
                          <a:tab pos="70421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26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ml</a:t>
                      </a:r>
                      <a:r>
                        <a:rPr sz="1100" spc="27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pada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asas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sedia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untuk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diminum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115" indent="-227329" algn="just">
                        <a:lnSpc>
                          <a:spcPts val="1275"/>
                        </a:lnSpc>
                        <a:buAutoNum type="romanLcParenBoth"/>
                        <a:tabLst>
                          <a:tab pos="285115" algn="l"/>
                          <a:tab pos="28638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Paras</a:t>
                      </a:r>
                      <a:r>
                        <a:rPr sz="1100" spc="3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3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ini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59690">
                        <a:lnSpc>
                          <a:spcPts val="1280"/>
                        </a:lnSpc>
                        <a:spcBef>
                          <a:spcPts val="65"/>
                        </a:spcBef>
                        <a:tabLst>
                          <a:tab pos="128143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ditentukan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rumusan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bayi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sahaja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5115" marR="59690" indent="-227329" algn="just">
                        <a:lnSpc>
                          <a:spcPct val="97600"/>
                        </a:lnSpc>
                        <a:spcBef>
                          <a:spcPts val="1260"/>
                        </a:spcBef>
                        <a:buAutoNum type="romanLcParenBoth" startAt="2"/>
                        <a:tabLst>
                          <a:tab pos="28638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Komponen</a:t>
                      </a:r>
                      <a:r>
                        <a:rPr sz="1100" spc="34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inulin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FOS</a:t>
                      </a:r>
                      <a:r>
                        <a:rPr sz="11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tidak</a:t>
                      </a:r>
                      <a:r>
                        <a:rPr sz="11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boleh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melebihi</a:t>
                      </a:r>
                      <a:r>
                        <a:rPr sz="11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0.6</a:t>
                      </a:r>
                      <a:r>
                        <a:rPr sz="11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35" dirty="0">
                          <a:latin typeface="Cambria"/>
                          <a:cs typeface="Cambria"/>
                        </a:rPr>
                        <a:t>ml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4650">
                <a:tc>
                  <a:txBody>
                    <a:bodyPr/>
                    <a:lstStyle/>
                    <a:p>
                      <a:pPr marL="67945">
                        <a:lnSpc>
                          <a:spcPts val="130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Polidekstrosa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9725" marR="60960" indent="-273050" algn="just">
                        <a:lnSpc>
                          <a:spcPts val="1280"/>
                        </a:lnSpc>
                        <a:spcBef>
                          <a:spcPts val="55"/>
                        </a:spcBef>
                        <a:buAutoNum type="romanLcParenBoth"/>
                        <a:tabLst>
                          <a:tab pos="340995" algn="l"/>
                          <a:tab pos="158305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Polidekstrosa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ialah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bifidogenik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39725" marR="60325" indent="-273050" algn="just">
                        <a:lnSpc>
                          <a:spcPct val="97800"/>
                        </a:lnSpc>
                        <a:spcBef>
                          <a:spcPts val="1255"/>
                        </a:spcBef>
                        <a:buAutoNum type="romanLcParenBoth"/>
                        <a:tabLst>
                          <a:tab pos="34099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Polidekstrosa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membantu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untuk</a:t>
                      </a:r>
                      <a:r>
                        <a:rPr sz="1100" spc="350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meningkatkan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bifidobakteria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usus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39090" indent="-272415" algn="just">
                        <a:lnSpc>
                          <a:spcPts val="1270"/>
                        </a:lnSpc>
                        <a:buAutoNum type="romanLcParenBoth"/>
                        <a:tabLst>
                          <a:tab pos="339090" algn="l"/>
                          <a:tab pos="34099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Polidekstrosa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membantu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 marR="60325" algn="just">
                        <a:lnSpc>
                          <a:spcPts val="1280"/>
                        </a:lnSpc>
                        <a:spcBef>
                          <a:spcPts val="65"/>
                        </a:spcBef>
                        <a:tabLst>
                          <a:tab pos="107378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untuk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mengekalkan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mikroflora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usus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baik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 marR="61594">
                        <a:lnSpc>
                          <a:spcPts val="1280"/>
                        </a:lnSpc>
                        <a:spcBef>
                          <a:spcPts val="55"/>
                        </a:spcBef>
                        <a:tabLst>
                          <a:tab pos="511809" algn="l"/>
                          <a:tab pos="763270" algn="l"/>
                        </a:tabLst>
                      </a:pPr>
                      <a:r>
                        <a:rPr sz="1100" spc="-20" dirty="0">
                          <a:latin typeface="Cambria"/>
                          <a:cs typeface="Cambria"/>
                        </a:rPr>
                        <a:t>1.25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hidangan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0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Tiada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9114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Protein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soya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2230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Protein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soya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membantu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untuk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mengurangkan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kolesterol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 marR="60960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5</a:t>
                      </a:r>
                      <a:r>
                        <a:rPr sz="11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hidangan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Hendaklah</a:t>
                      </a:r>
                      <a:r>
                        <a:rPr sz="11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ditulis</a:t>
                      </a:r>
                      <a:r>
                        <a:rPr sz="11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pada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 marR="60960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label</a:t>
                      </a:r>
                      <a:r>
                        <a:rPr sz="11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pernyataaan</a:t>
                      </a:r>
                      <a:r>
                        <a:rPr sz="11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berikut: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172085" marR="57785" algn="just">
                        <a:lnSpc>
                          <a:spcPct val="97900"/>
                        </a:lnSpc>
                        <a:spcBef>
                          <a:spcPts val="1255"/>
                        </a:spcBef>
                        <a:tabLst>
                          <a:tab pos="124777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“Jumlah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disarankan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boleh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memberikan</a:t>
                      </a:r>
                      <a:r>
                        <a:rPr sz="1100" spc="37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kesan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penurunan</a:t>
                      </a:r>
                      <a:r>
                        <a:rPr sz="1100" spc="4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kolesterol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dalam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darah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ialah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25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sehari”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/>
              <a:t>34</a:t>
            </a:fld>
            <a:endParaRPr sz="1200"/>
          </a:p>
        </p:txBody>
      </p:sp>
      <p:sp>
        <p:nvSpPr>
          <p:cNvPr id="2" name="object 2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26005" y="914652"/>
          <a:ext cx="8084820" cy="5580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3120"/>
                <a:gridCol w="1943100"/>
                <a:gridCol w="1085214"/>
                <a:gridCol w="1600199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Jumlah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103505" marR="98425" algn="ctr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sz="1100" i="1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2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diperlukan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7195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Syarat-syarat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0410">
                <a:tc>
                  <a:txBody>
                    <a:bodyPr/>
                    <a:lstStyle/>
                    <a:p>
                      <a:pPr marL="67945" marR="62865">
                        <a:lnSpc>
                          <a:spcPts val="1300"/>
                        </a:lnSpc>
                        <a:spcBef>
                          <a:spcPts val="25"/>
                        </a:spcBef>
                        <a:tabLst>
                          <a:tab pos="575310" algn="l"/>
                          <a:tab pos="1342390" algn="l"/>
                          <a:tab pos="1755139" algn="l"/>
                          <a:tab pos="2273300" algn="l"/>
                          <a:tab pos="304165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Sterol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tumbuhan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atau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stanol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tumbuhan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atau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ester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sterol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tumbuhan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6675" algn="just">
                        <a:lnSpc>
                          <a:spcPts val="127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Sterol</a:t>
                      </a:r>
                      <a:r>
                        <a:rPr sz="11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tumbuhan</a:t>
                      </a:r>
                      <a:r>
                        <a:rPr sz="11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atau</a:t>
                      </a:r>
                      <a:r>
                        <a:rPr sz="11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stanol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6675" marR="62230" algn="just">
                        <a:lnSpc>
                          <a:spcPct val="9770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tumbuhan</a:t>
                      </a:r>
                      <a:r>
                        <a:rPr sz="1100" spc="4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atau</a:t>
                      </a:r>
                      <a:r>
                        <a:rPr sz="1100" spc="4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ester</a:t>
                      </a:r>
                      <a:r>
                        <a:rPr sz="1100" spc="4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sterol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tumbuhan</a:t>
                      </a:r>
                      <a:r>
                        <a:rPr sz="1100" spc="4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membantu</a:t>
                      </a:r>
                      <a:r>
                        <a:rPr sz="1100" spc="4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untuk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mengurangkan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kolesterol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0.4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setiap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310" marR="61594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hidangan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dalam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bentuk</a:t>
                      </a:r>
                      <a:r>
                        <a:rPr sz="1100" spc="-4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“bebas”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86385" indent="-218440" algn="just">
                        <a:lnSpc>
                          <a:spcPts val="1275"/>
                        </a:lnSpc>
                        <a:tabLst>
                          <a:tab pos="118681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(i)</a:t>
                      </a:r>
                      <a:r>
                        <a:rPr sz="11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Jenis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sterol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59055" algn="just">
                        <a:lnSpc>
                          <a:spcPct val="97700"/>
                        </a:lnSpc>
                        <a:spcBef>
                          <a:spcPts val="15"/>
                        </a:spcBef>
                        <a:tabLst>
                          <a:tab pos="127254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tumbuhan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atau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stanol</a:t>
                      </a:r>
                      <a:r>
                        <a:rPr sz="1100" spc="40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tumbuhan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dibenarkan: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8014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42900" marR="59690">
                        <a:lnSpc>
                          <a:spcPct val="97700"/>
                        </a:lnSpc>
                        <a:spcBef>
                          <a:spcPts val="620"/>
                        </a:spcBef>
                        <a:tabLst>
                          <a:tab pos="915035" algn="l"/>
                          <a:tab pos="1167130" algn="l"/>
                          <a:tab pos="127127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“sterol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tumbuhan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atau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stanol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Cambria"/>
                          <a:cs typeface="Cambria"/>
                        </a:rPr>
                        <a:t>tumbuhan,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Cambria"/>
                          <a:cs typeface="Cambria"/>
                        </a:rPr>
                        <a:t>fitosterol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	</a:t>
                      </a:r>
                      <a:r>
                        <a:rPr sz="1100" spc="-15" dirty="0">
                          <a:latin typeface="Cambria"/>
                          <a:cs typeface="Cambria"/>
                        </a:rPr>
                        <a:t>atau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fitostanol,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sitosterol,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Cambria"/>
                          <a:cs typeface="Cambria"/>
                        </a:rPr>
                        <a:t>kampesterol,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Cambria"/>
                          <a:cs typeface="Cambria"/>
                        </a:rPr>
                        <a:t>stigmasterol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sz="1100" spc="-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5" dirty="0">
                          <a:latin typeface="Cambria"/>
                          <a:cs typeface="Cambria"/>
                        </a:rPr>
                        <a:t>atau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stanol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tumbuhan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la</a:t>
                      </a:r>
                      <a:r>
                        <a:rPr sz="1100" spc="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1100" spc="-4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spc="-5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spc="-5" dirty="0">
                          <a:latin typeface="Cambria"/>
                          <a:cs typeface="Cambria"/>
                        </a:rPr>
                        <a:t>berkaitan”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655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86385" marR="59055" indent="-228600" algn="just">
                        <a:lnSpc>
                          <a:spcPct val="97700"/>
                        </a:lnSpc>
                        <a:spcBef>
                          <a:spcPts val="62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(ii)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Jenis</a:t>
                      </a:r>
                      <a:r>
                        <a:rPr sz="1100" spc="32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ester</a:t>
                      </a:r>
                      <a:r>
                        <a:rPr sz="1100" spc="32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sterol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tumbuhan</a:t>
                      </a:r>
                      <a:r>
                        <a:rPr sz="1100" spc="385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dibenarkan: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8185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42900" marR="59055" algn="just">
                        <a:lnSpc>
                          <a:spcPts val="1280"/>
                        </a:lnSpc>
                        <a:spcBef>
                          <a:spcPts val="665"/>
                        </a:spcBef>
                        <a:tabLst>
                          <a:tab pos="122999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“ester</a:t>
                      </a:r>
                      <a:r>
                        <a:rPr sz="1100" spc="17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kampesterol,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ester</a:t>
                      </a:r>
                      <a:r>
                        <a:rPr sz="1100" spc="28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stigmasterol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ester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2900">
                        <a:lnSpc>
                          <a:spcPts val="127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beta-sitosterol”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844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9036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6385" marR="59055" indent="-228600" algn="just">
                        <a:lnSpc>
                          <a:spcPct val="97700"/>
                        </a:lnSpc>
                        <a:spcBef>
                          <a:spcPts val="565"/>
                        </a:spcBef>
                        <a:tabLst>
                          <a:tab pos="1186815" algn="l"/>
                          <a:tab pos="127254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(iii)Amaun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sterol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tumbuhan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atau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stanol</a:t>
                      </a:r>
                      <a:r>
                        <a:rPr sz="1100" spc="40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tumbuhan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atau</a:t>
                      </a:r>
                      <a:r>
                        <a:rPr sz="1100" spc="37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ester</a:t>
                      </a:r>
                      <a:r>
                        <a:rPr sz="1100" spc="36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sterol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tumbuhan</a:t>
                      </a:r>
                      <a:r>
                        <a:rPr sz="1100" spc="39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dalam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717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/>
              <a:t>35</a:t>
            </a:fld>
            <a:endParaRPr sz="1200"/>
          </a:p>
        </p:txBody>
      </p:sp>
      <p:sp>
        <p:nvSpPr>
          <p:cNvPr id="2" name="object 2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26005" y="914652"/>
          <a:ext cx="8084820" cy="55962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3120"/>
                <a:gridCol w="1943100"/>
                <a:gridCol w="1085214"/>
                <a:gridCol w="1600199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Jumlah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103505" marR="98425" algn="ctr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sz="1100" i="1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2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diperlukan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7195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Syarat-syarat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352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6385" algn="just">
                        <a:lnSpc>
                          <a:spcPts val="127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bentuk</a:t>
                      </a:r>
                      <a:r>
                        <a:rPr sz="11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“bebas”</a:t>
                      </a:r>
                      <a:r>
                        <a:rPr sz="1100" spc="8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yang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59055" algn="just">
                        <a:lnSpc>
                          <a:spcPct val="9770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ditambah</a:t>
                      </a:r>
                      <a:r>
                        <a:rPr sz="1100" spc="35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kepada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makanan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tidak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boleh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melebihi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3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sehari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86385" marR="59055" indent="-229235" algn="just">
                        <a:lnSpc>
                          <a:spcPts val="1280"/>
                        </a:lnSpc>
                        <a:buAutoNum type="romanLcParenBoth" startAt="4"/>
                        <a:tabLst>
                          <a:tab pos="286385" algn="l"/>
                          <a:tab pos="118681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Pernyataan</a:t>
                      </a:r>
                      <a:r>
                        <a:rPr sz="1100" spc="28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jumlah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amaun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sterol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algn="just">
                        <a:lnSpc>
                          <a:spcPts val="1240"/>
                        </a:lnSpc>
                        <a:tabLst>
                          <a:tab pos="127254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tumbuhan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atau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57785" algn="just">
                        <a:lnSpc>
                          <a:spcPct val="97700"/>
                        </a:lnSpc>
                        <a:spcBef>
                          <a:spcPts val="20"/>
                        </a:spcBef>
                        <a:tabLst>
                          <a:tab pos="131508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stanol</a:t>
                      </a:r>
                      <a:r>
                        <a:rPr sz="1100" spc="40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tumbuhan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atau</a:t>
                      </a:r>
                      <a:r>
                        <a:rPr sz="1100" spc="37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ester</a:t>
                      </a:r>
                      <a:r>
                        <a:rPr sz="1100" spc="36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sterol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tumbuhan</a:t>
                      </a:r>
                      <a:r>
                        <a:rPr sz="1100" spc="390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terkandung</a:t>
                      </a:r>
                      <a:r>
                        <a:rPr sz="1100" spc="42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dalam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produk</a:t>
                      </a:r>
                      <a:r>
                        <a:rPr sz="1100" spc="43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hendaklah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dinyatakan</a:t>
                      </a:r>
                      <a:r>
                        <a:rPr sz="1100" spc="26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dalam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unit</a:t>
                      </a:r>
                      <a:r>
                        <a:rPr sz="1100" spc="40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metrik</a:t>
                      </a:r>
                      <a:r>
                        <a:rPr sz="1100" spc="409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14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14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atau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3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3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3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ml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atau</a:t>
                      </a:r>
                      <a:r>
                        <a:rPr sz="1100" spc="44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44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bungkusan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jika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bungkusan</a:t>
                      </a:r>
                      <a:r>
                        <a:rPr sz="1100" spc="31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hanya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mengandungi</a:t>
                      </a:r>
                      <a:r>
                        <a:rPr sz="1100" spc="39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satu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bahagian</a:t>
                      </a:r>
                      <a:r>
                        <a:rPr sz="1100" spc="15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15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setiap</a:t>
                      </a:r>
                      <a:r>
                        <a:rPr sz="1100" spc="370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hidangan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sebagaimana</a:t>
                      </a:r>
                      <a:r>
                        <a:rPr sz="1100" spc="40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dinyatakan</a:t>
                      </a:r>
                      <a:r>
                        <a:rPr sz="1100" spc="459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pada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label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85115" marR="59690" indent="-227329" algn="just">
                        <a:lnSpc>
                          <a:spcPct val="97700"/>
                        </a:lnSpc>
                        <a:buAutoNum type="romanLcParenBoth" startAt="5"/>
                        <a:tabLst>
                          <a:tab pos="286385" algn="l"/>
                          <a:tab pos="1115060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Hanya</a:t>
                      </a:r>
                      <a:r>
                        <a:rPr sz="1100" spc="39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perkataan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“sterol</a:t>
                      </a:r>
                      <a:r>
                        <a:rPr sz="1100" spc="425" dirty="0">
                          <a:latin typeface="Cambria"/>
                          <a:cs typeface="Cambria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tumbuhan” 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atau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“stanol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/>
              <a:t>36</a:t>
            </a:fld>
            <a:endParaRPr sz="1200"/>
          </a:p>
        </p:txBody>
      </p:sp>
      <p:sp>
        <p:nvSpPr>
          <p:cNvPr id="2" name="object 2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26005" y="914652"/>
          <a:ext cx="8084820" cy="5433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3120"/>
                <a:gridCol w="1943100"/>
                <a:gridCol w="1085214"/>
                <a:gridCol w="1600199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Jumlah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103505" marR="98425" algn="ctr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sz="1100" i="1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2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diperlukan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7195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Syarat-syarat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720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6385" algn="just">
                        <a:lnSpc>
                          <a:spcPts val="127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tumbuhan”</a:t>
                      </a:r>
                      <a:r>
                        <a:rPr sz="1100" spc="355" dirty="0">
                          <a:latin typeface="Cambria"/>
                          <a:cs typeface="Cambria"/>
                        </a:rPr>
                        <a:t>  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atau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59055" algn="just">
                        <a:lnSpc>
                          <a:spcPct val="97800"/>
                        </a:lnSpc>
                        <a:spcBef>
                          <a:spcPts val="15"/>
                        </a:spcBef>
                        <a:tabLst>
                          <a:tab pos="118618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“ester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sterol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tumbuhan”</a:t>
                      </a:r>
                      <a:r>
                        <a:rPr sz="1100" spc="370" dirty="0">
                          <a:latin typeface="Cambria"/>
                          <a:cs typeface="Cambria"/>
                        </a:rPr>
                        <a:t> 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boleh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digunakan</a:t>
                      </a:r>
                      <a:r>
                        <a:rPr sz="1100" spc="409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untuk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menyatakan</a:t>
                      </a:r>
                      <a:r>
                        <a:rPr sz="1100" spc="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adanya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komponen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itu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85115" marR="58419" indent="-228600" algn="just">
                        <a:lnSpc>
                          <a:spcPct val="97800"/>
                        </a:lnSpc>
                        <a:spcBef>
                          <a:spcPts val="5"/>
                        </a:spcBef>
                        <a:buAutoNum type="romanLcParenBoth" startAt="6"/>
                        <a:tabLst>
                          <a:tab pos="28638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Akuan</a:t>
                      </a:r>
                      <a:r>
                        <a:rPr sz="1100" spc="39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ini</a:t>
                      </a:r>
                      <a:r>
                        <a:rPr sz="1100" spc="40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hanya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boleh</a:t>
                      </a:r>
                      <a:r>
                        <a:rPr sz="1100" spc="3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dibuat</a:t>
                      </a:r>
                      <a:r>
                        <a:rPr sz="1100" spc="3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untuk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susu,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hasil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susu,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susu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kacang</a:t>
                      </a:r>
                      <a:r>
                        <a:rPr sz="1100" spc="36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soya</a:t>
                      </a:r>
                      <a:r>
                        <a:rPr sz="1100" spc="36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minuman</a:t>
                      </a:r>
                      <a:r>
                        <a:rPr sz="11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susu</a:t>
                      </a:r>
                      <a:r>
                        <a:rPr sz="11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soya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484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dinyatakan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59055" algn="just">
                        <a:lnSpc>
                          <a:spcPts val="1300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dalam</a:t>
                      </a:r>
                      <a:r>
                        <a:rPr sz="1100" spc="45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peraturan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82,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83,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357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358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58419" indent="-241300">
                        <a:lnSpc>
                          <a:spcPct val="97900"/>
                        </a:lnSpc>
                        <a:spcBef>
                          <a:spcPts val="1235"/>
                        </a:spcBef>
                        <a:buAutoNum type="romanLcParenBoth" startAt="7"/>
                        <a:tabLst>
                          <a:tab pos="286385" algn="l"/>
                          <a:tab pos="311785" algn="l"/>
                          <a:tab pos="708025" algn="l"/>
                          <a:tab pos="1125220" algn="l"/>
                          <a:tab pos="124777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	Hendaklah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ditulis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pada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label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semua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pernyataan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berikut: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14984" marR="59055" indent="-228600">
                        <a:lnSpc>
                          <a:spcPct val="97800"/>
                        </a:lnSpc>
                        <a:tabLst>
                          <a:tab pos="916940" algn="l"/>
                          <a:tab pos="112331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(A)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“Tidak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 disyorkan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wanita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mengandung</a:t>
                      </a:r>
                      <a:r>
                        <a:rPr sz="1100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menyusui,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kanak-kanak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kecil</a:t>
                      </a:r>
                      <a:r>
                        <a:rPr sz="1100" spc="15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di</a:t>
                      </a:r>
                      <a:r>
                        <a:rPr sz="1100" spc="16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bawah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umur</a:t>
                      </a:r>
                      <a:r>
                        <a:rPr sz="11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lima</a:t>
                      </a:r>
                      <a:r>
                        <a:rPr sz="1100" spc="-7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tahun”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/>
              <a:t>37</a:t>
            </a:fld>
            <a:endParaRPr sz="1200"/>
          </a:p>
        </p:txBody>
      </p:sp>
      <p:sp>
        <p:nvSpPr>
          <p:cNvPr id="2" name="object 2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26005" y="914652"/>
          <a:ext cx="8084820" cy="5581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3120"/>
                <a:gridCol w="1943100"/>
                <a:gridCol w="1085214"/>
                <a:gridCol w="1600199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Jumlah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103505" marR="98425" algn="ctr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sz="1100" i="1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2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diperlukan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7195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Syarat-syarat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199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6884" indent="-190500">
                        <a:lnSpc>
                          <a:spcPts val="1275"/>
                        </a:lnSpc>
                        <a:buSzPct val="90909"/>
                        <a:buAutoNum type="alphaUcParenBoth" startAt="2"/>
                        <a:tabLst>
                          <a:tab pos="476884" algn="l"/>
                          <a:tab pos="514984" algn="l"/>
                          <a:tab pos="124587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“Orang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yang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514984" marR="59055">
                        <a:lnSpc>
                          <a:spcPct val="9770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mengambil</a:t>
                      </a:r>
                      <a:r>
                        <a:rPr sz="1100" spc="3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ubat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untuk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menurunkan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paras</a:t>
                      </a:r>
                      <a:r>
                        <a:rPr sz="1100" spc="4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kolesterol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hendaklah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mendapatkan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nasihat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perubatan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sebelum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memakan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produk</a:t>
                      </a:r>
                      <a:r>
                        <a:rPr sz="1100" spc="-4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ini”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71170" marR="58419" indent="-184785">
                        <a:lnSpc>
                          <a:spcPct val="97800"/>
                        </a:lnSpc>
                        <a:buSzPct val="90909"/>
                        <a:buAutoNum type="alphaUcParenBoth" startAt="3"/>
                        <a:tabLst>
                          <a:tab pos="514984" algn="l"/>
                          <a:tab pos="956944" algn="l"/>
                          <a:tab pos="1301750" algn="l"/>
                          <a:tab pos="137668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“Produk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		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ini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digunakan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sebagai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sebahagian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daripada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diet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seimbang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pelbagai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hendaklah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disertakan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dengan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pengambilan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buah-buahan</a:t>
                      </a:r>
                      <a:r>
                        <a:rPr sz="1100" spc="50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dan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514984">
                        <a:lnSpc>
                          <a:spcPts val="127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sayur-sayuran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514984" marR="59055">
                        <a:lnSpc>
                          <a:spcPct val="97700"/>
                        </a:lnSpc>
                        <a:tabLst>
                          <a:tab pos="122491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secara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tetap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untuk</a:t>
                      </a:r>
                      <a:r>
                        <a:rPr sz="1100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membantu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/>
              <a:t>38</a:t>
            </a:fld>
            <a:endParaRPr sz="1200"/>
          </a:p>
        </p:txBody>
      </p:sp>
      <p:sp>
        <p:nvSpPr>
          <p:cNvPr id="2" name="object 2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26005" y="914652"/>
          <a:ext cx="8084820" cy="55886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3120"/>
                <a:gridCol w="1943100"/>
                <a:gridCol w="1085214"/>
                <a:gridCol w="1600199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Jumlah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103505" marR="98425" algn="ctr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sz="1100" i="1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2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diperlukan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7195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Syarat-syarat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84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984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untuk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514984" marR="276860">
                        <a:lnSpc>
                          <a:spcPct val="97700"/>
                        </a:lnSpc>
                        <a:spcBef>
                          <a:spcPts val="15"/>
                        </a:spcBef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mengekalkan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paras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karotenoid”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86385">
                        <a:lnSpc>
                          <a:spcPts val="130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(D)“Dengan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514984" marR="59055">
                        <a:lnSpc>
                          <a:spcPct val="97700"/>
                        </a:lnSpc>
                        <a:spcBef>
                          <a:spcPts val="10"/>
                        </a:spcBef>
                        <a:tabLst>
                          <a:tab pos="1202690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tambahan</a:t>
                      </a:r>
                      <a:r>
                        <a:rPr sz="11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sterol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tumbuhan”</a:t>
                      </a:r>
                      <a:r>
                        <a:rPr sz="1100" spc="38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atau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“Dengan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tambahan</a:t>
                      </a:r>
                      <a:r>
                        <a:rPr sz="11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stanol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tumbuhan”</a:t>
                      </a:r>
                      <a:r>
                        <a:rPr sz="1100" spc="38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atau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“Dengan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tambahan</a:t>
                      </a:r>
                      <a:r>
                        <a:rPr sz="1100" spc="16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ester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sterol</a:t>
                      </a:r>
                      <a:r>
                        <a:rPr sz="1100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tumbuhan” dalam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huruf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514984" marR="58419">
                        <a:lnSpc>
                          <a:spcPts val="1280"/>
                        </a:lnSpc>
                        <a:spcBef>
                          <a:spcPts val="55"/>
                        </a:spcBef>
                        <a:tabLst>
                          <a:tab pos="110934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tidak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kurang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daripada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40" dirty="0">
                          <a:latin typeface="Cambria"/>
                          <a:cs typeface="Cambria"/>
                        </a:rPr>
                        <a:t>10</a:t>
                      </a:r>
                      <a:r>
                        <a:rPr sz="1100" spc="-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poin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9114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Kanji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dihadam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secara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perlahan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(SDS)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algn="just">
                        <a:lnSpc>
                          <a:spcPts val="127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Makanan</a:t>
                      </a:r>
                      <a:r>
                        <a:rPr sz="1100" spc="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3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mengandungi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6675" marR="60960" algn="just">
                        <a:lnSpc>
                          <a:spcPct val="97700"/>
                        </a:lnSpc>
                        <a:tabLst>
                          <a:tab pos="147510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kanji</a:t>
                      </a:r>
                      <a:r>
                        <a:rPr sz="1100" spc="19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boleh</a:t>
                      </a:r>
                      <a:r>
                        <a:rPr sz="1100" spc="20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dihadam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secara</a:t>
                      </a:r>
                      <a:r>
                        <a:rPr sz="1100" spc="3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perlahan</a:t>
                      </a:r>
                      <a:r>
                        <a:rPr sz="1100" spc="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(SDS)</a:t>
                      </a:r>
                      <a:r>
                        <a:rPr sz="1100" spc="3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dimakan</a:t>
                      </a:r>
                      <a:r>
                        <a:rPr sz="1100" spc="3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sebagai</a:t>
                      </a:r>
                      <a:r>
                        <a:rPr sz="1100" spc="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sebahagian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daripada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makanan</a:t>
                      </a:r>
                      <a:r>
                        <a:rPr sz="11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biasa</a:t>
                      </a:r>
                      <a:r>
                        <a:rPr sz="11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mula-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mula</a:t>
                      </a:r>
                      <a:r>
                        <a:rPr sz="1100" spc="28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sekali</a:t>
                      </a:r>
                      <a:r>
                        <a:rPr sz="1100" spc="29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dimakan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pada</a:t>
                      </a:r>
                      <a:r>
                        <a:rPr sz="1100" spc="39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sesuatu</a:t>
                      </a:r>
                      <a:r>
                        <a:rPr sz="1100" spc="40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hari</a:t>
                      </a:r>
                      <a:r>
                        <a:rPr sz="1100" spc="40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menghasilkan</a:t>
                      </a:r>
                      <a:r>
                        <a:rPr sz="1100" spc="37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karbohidrat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secara</a:t>
                      </a:r>
                      <a:r>
                        <a:rPr sz="1100" spc="26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berperingkat</a:t>
                      </a:r>
                      <a:r>
                        <a:rPr sz="1100" spc="26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memberikan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tenaga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sepanjang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pagi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Sekurang-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310" marR="60960" algn="just">
                        <a:lnSpc>
                          <a:spcPct val="97800"/>
                        </a:lnSpc>
                        <a:spcBef>
                          <a:spcPts val="15"/>
                        </a:spcBef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kurangnya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40%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kanji</a:t>
                      </a:r>
                      <a:r>
                        <a:rPr sz="1100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ada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ialah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kanji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dihadam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secara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perlahan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(SDS)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algn="just">
                        <a:lnSpc>
                          <a:spcPts val="1275"/>
                        </a:lnSpc>
                        <a:tabLst>
                          <a:tab pos="117030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Akuan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hanya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 marR="59690" algn="just">
                        <a:lnSpc>
                          <a:spcPct val="97700"/>
                        </a:lnSpc>
                        <a:spcBef>
                          <a:spcPts val="15"/>
                        </a:spcBef>
                        <a:tabLst>
                          <a:tab pos="124650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dibenarkan</a:t>
                      </a:r>
                      <a:r>
                        <a:rPr sz="1100" spc="16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17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kanji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24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dihadam</a:t>
                      </a:r>
                      <a:r>
                        <a:rPr sz="1100" spc="24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secara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perlahan</a:t>
                      </a:r>
                      <a:r>
                        <a:rPr sz="11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daripada</a:t>
                      </a:r>
                      <a:r>
                        <a:rPr sz="11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kanji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semula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jadi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terhasil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di</a:t>
                      </a:r>
                      <a:r>
                        <a:rPr sz="1100" spc="28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dalam</a:t>
                      </a:r>
                      <a:r>
                        <a:rPr sz="1100" spc="28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makanan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berkanji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yang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ts val="1270"/>
                        </a:lnSpc>
                        <a:tabLst>
                          <a:tab pos="121856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karbohidrat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sedia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 marR="59055">
                        <a:lnSpc>
                          <a:spcPct val="97700"/>
                        </a:lnSpc>
                        <a:tabLst>
                          <a:tab pos="77089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adanya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memberikan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sekurang-kurangnya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55%</a:t>
                      </a:r>
                      <a:r>
                        <a:rPr sz="1100" spc="18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daripada</a:t>
                      </a:r>
                      <a:r>
                        <a:rPr sz="1100" spc="18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jumlah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/>
              <a:t>39</a:t>
            </a:fld>
            <a:endParaRPr sz="1200"/>
          </a:p>
        </p:txBody>
      </p:sp>
      <p:sp>
        <p:nvSpPr>
          <p:cNvPr id="2" name="object 2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26005" y="914652"/>
          <a:ext cx="8084820" cy="18148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3120"/>
                <a:gridCol w="1943100"/>
                <a:gridCol w="1085214"/>
                <a:gridCol w="1600199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Jumlah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103505" marR="98425" algn="ctr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sz="1100" i="1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2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diperlukan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7195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Syarat-syarat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537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  <a:tabLst>
                          <a:tab pos="744855" algn="l"/>
                          <a:tab pos="124587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tenaga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yang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 marR="59690">
                        <a:lnSpc>
                          <a:spcPct val="97800"/>
                        </a:lnSpc>
                        <a:spcBef>
                          <a:spcPts val="15"/>
                        </a:spcBef>
                        <a:tabLst>
                          <a:tab pos="721995" algn="l"/>
                          <a:tab pos="1120140" algn="l"/>
                          <a:tab pos="1218565" algn="l"/>
                          <a:tab pos="123761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sekurang-kurangnya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55%</a:t>
                      </a:r>
                      <a:r>
                        <a:rPr sz="1100" spc="3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daripada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jumlah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karbohidrat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sedia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adanya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ialah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kanji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sedia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ada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814700" y="2995396"/>
            <a:ext cx="4010660" cy="516255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R="24130" algn="ctr">
              <a:lnSpc>
                <a:spcPct val="100000"/>
              </a:lnSpc>
              <a:spcBef>
                <a:spcPts val="710"/>
              </a:spcBef>
            </a:pPr>
            <a:r>
              <a:rPr sz="1100" dirty="0">
                <a:latin typeface="Cambria"/>
                <a:cs typeface="Cambria"/>
              </a:rPr>
              <a:t>DAFTAR</a:t>
            </a:r>
            <a:r>
              <a:rPr sz="1100" spc="-65" dirty="0">
                <a:latin typeface="Times New Roman"/>
                <a:cs typeface="Times New Roman"/>
              </a:rPr>
              <a:t> </a:t>
            </a:r>
            <a:r>
              <a:rPr sz="1100" spc="-50" dirty="0">
                <a:latin typeface="Cambria"/>
                <a:cs typeface="Cambria"/>
              </a:rPr>
              <a:t>V</a:t>
            </a:r>
            <a:endParaRPr sz="11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10"/>
              </a:spcBef>
            </a:pPr>
            <a:r>
              <a:rPr sz="1100" spc="-10" dirty="0">
                <a:latin typeface="Cambria"/>
                <a:cs typeface="Cambria"/>
              </a:rPr>
              <a:t>SYARAT-SYARAT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mbria"/>
                <a:cs typeface="Cambria"/>
              </a:rPr>
              <a:t>AKUAN</a:t>
            </a:r>
            <a:r>
              <a:rPr sz="1100" spc="-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mbria"/>
                <a:cs typeface="Cambria"/>
              </a:rPr>
              <a:t>BERKAITAN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mbria"/>
                <a:cs typeface="Cambria"/>
              </a:rPr>
              <a:t>NUTRIEN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mbria"/>
                <a:cs typeface="Cambria"/>
              </a:rPr>
              <a:t>YANG</a:t>
            </a:r>
            <a:r>
              <a:rPr sz="1100" spc="-5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mbria"/>
                <a:cs typeface="Cambria"/>
              </a:rPr>
              <a:t>DITAMBAH</a:t>
            </a:r>
            <a:endParaRPr sz="1100">
              <a:latin typeface="Cambria"/>
              <a:cs typeface="Cambri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826005" y="3830446"/>
          <a:ext cx="8028305" cy="23945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2335"/>
                <a:gridCol w="1002664"/>
                <a:gridCol w="421004"/>
                <a:gridCol w="541654"/>
                <a:gridCol w="379729"/>
                <a:gridCol w="1725295"/>
                <a:gridCol w="422909"/>
                <a:gridCol w="709929"/>
                <a:gridCol w="572770"/>
              </a:tblGrid>
              <a:tr h="393065">
                <a:tc>
                  <a:txBody>
                    <a:bodyPr/>
                    <a:lstStyle/>
                    <a:p>
                      <a:pPr marL="387985">
                        <a:lnSpc>
                          <a:spcPts val="1290"/>
                        </a:lnSpc>
                      </a:pPr>
                      <a:r>
                        <a:rPr sz="1100" i="1" dirty="0">
                          <a:latin typeface="Cambria"/>
                          <a:cs typeface="Cambria"/>
                        </a:rPr>
                        <a:t>Akuan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dibenarkan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Nutrien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Syarat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97840">
                <a:tc rowSpan="3">
                  <a:txBody>
                    <a:bodyPr/>
                    <a:lstStyle/>
                    <a:p>
                      <a:pPr marL="67945" marR="59690" algn="just">
                        <a:lnSpc>
                          <a:spcPct val="97600"/>
                        </a:lnSpc>
                        <a:spcBef>
                          <a:spcPts val="10"/>
                        </a:spcBef>
                        <a:tabLst>
                          <a:tab pos="138366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“diperkaya”,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“diperkuat”,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“diperteguh”,</a:t>
                      </a:r>
                      <a:r>
                        <a:rPr sz="1100" spc="2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“dipertingkat”</a:t>
                      </a:r>
                      <a:r>
                        <a:rPr sz="1100" spc="2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atau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apa-apa</a:t>
                      </a:r>
                      <a:r>
                        <a:rPr sz="1100" spc="29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perkataan</a:t>
                      </a:r>
                      <a:r>
                        <a:rPr sz="1100" spc="29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lain</a:t>
                      </a:r>
                      <a:r>
                        <a:rPr sz="1100" spc="29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mempunyai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makna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sama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6858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mineral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66675">
                        <a:lnSpc>
                          <a:spcPts val="128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Mencapai</a:t>
                      </a:r>
                      <a:r>
                        <a:rPr sz="11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tahap</a:t>
                      </a:r>
                      <a:r>
                        <a:rPr sz="1100" spc="19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204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20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akuan</a:t>
                      </a:r>
                      <a:r>
                        <a:rPr sz="1100" spc="20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“tinggi</a:t>
                      </a:r>
                      <a:r>
                        <a:rPr sz="1100" spc="204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dalam”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6675">
                        <a:lnSpc>
                          <a:spcPts val="130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Daftar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II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kepada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Jadual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Kelima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8577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80645">
                        <a:lnSpc>
                          <a:spcPts val="1300"/>
                        </a:lnSpc>
                        <a:spcBef>
                          <a:spcPts val="25"/>
                        </a:spcBef>
                        <a:tabLst>
                          <a:tab pos="509905" algn="l"/>
                        </a:tabLst>
                      </a:pPr>
                      <a:r>
                        <a:rPr sz="1100" spc="-20" dirty="0">
                          <a:latin typeface="Cambria"/>
                          <a:cs typeface="Cambria"/>
                        </a:rPr>
                        <a:t>Asid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amino,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nukleotida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290"/>
                        </a:lnSpc>
                      </a:pPr>
                      <a:r>
                        <a:rPr sz="1100" spc="-20" dirty="0">
                          <a:latin typeface="Cambria"/>
                          <a:cs typeface="Cambria"/>
                        </a:rPr>
                        <a:t>asid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290"/>
                        </a:lnSpc>
                      </a:pPr>
                      <a:r>
                        <a:rPr sz="1100" spc="-20" dirty="0">
                          <a:latin typeface="Cambria"/>
                          <a:cs typeface="Cambria"/>
                        </a:rPr>
                        <a:t>lemak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290"/>
                        </a:lnSpc>
                      </a:pPr>
                      <a:r>
                        <a:rPr sz="1100" spc="-25" dirty="0">
                          <a:latin typeface="Cambria"/>
                          <a:cs typeface="Cambria"/>
                        </a:rPr>
                        <a:t>dan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0960" indent="30480">
                        <a:lnSpc>
                          <a:spcPts val="1300"/>
                        </a:lnSpc>
                        <a:spcBef>
                          <a:spcPts val="25"/>
                        </a:spcBef>
                        <a:tabLst>
                          <a:tab pos="124333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Mengisytiharkan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jumlah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kuantiti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tertentu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makanan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100" spc="-20" dirty="0">
                          <a:latin typeface="Cambria"/>
                          <a:cs typeface="Cambria"/>
                        </a:rPr>
                        <a:t>yang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ditambah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9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kepada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72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68580" marR="61594">
                        <a:lnSpc>
                          <a:spcPts val="1280"/>
                        </a:lnSpc>
                        <a:spcBef>
                          <a:spcPts val="4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Komponen</a:t>
                      </a:r>
                      <a:r>
                        <a:rPr sz="1100" spc="4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makanan</a:t>
                      </a:r>
                      <a:r>
                        <a:rPr sz="1100" spc="4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lain</a:t>
                      </a:r>
                      <a:r>
                        <a:rPr sz="1100" spc="4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(dengan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akuan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fungsi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lain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dibenarkan)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66675" marR="61594">
                        <a:lnSpc>
                          <a:spcPts val="1280"/>
                        </a:lnSpc>
                        <a:spcBef>
                          <a:spcPts val="4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Mencapai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tahap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akuan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fungsi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lain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dalam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Daftar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IV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kepada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Jadual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Kelima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20700">
                <a:tc>
                  <a:txBody>
                    <a:bodyPr/>
                    <a:lstStyle/>
                    <a:p>
                      <a:pPr marL="68580" marR="59055">
                        <a:lnSpc>
                          <a:spcPts val="1280"/>
                        </a:lnSpc>
                        <a:spcBef>
                          <a:spcPts val="55"/>
                        </a:spcBef>
                        <a:tabLst>
                          <a:tab pos="140081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“mengandungi”,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“ditambah”,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“dengan”</a:t>
                      </a:r>
                      <a:r>
                        <a:rPr sz="1100" spc="1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atau</a:t>
                      </a:r>
                      <a:r>
                        <a:rPr sz="1100" spc="12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apa-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apa</a:t>
                      </a:r>
                      <a:r>
                        <a:rPr sz="11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perkataan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6858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mineral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66675">
                        <a:lnSpc>
                          <a:spcPts val="128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Mencapai</a:t>
                      </a:r>
                      <a:r>
                        <a:rPr sz="11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tahap</a:t>
                      </a:r>
                      <a:r>
                        <a:rPr sz="1100" spc="19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20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bagi</a:t>
                      </a:r>
                      <a:r>
                        <a:rPr sz="1100" spc="204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akuan</a:t>
                      </a:r>
                      <a:r>
                        <a:rPr sz="1100" spc="19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“sumber</a:t>
                      </a:r>
                      <a:r>
                        <a:rPr sz="1100" spc="18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bagi”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6675">
                        <a:lnSpc>
                          <a:spcPts val="130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dalam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Daftar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II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kepada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Jadual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Kelima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9899395" y="6707836"/>
            <a:ext cx="1085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25" dirty="0">
                <a:latin typeface="Cambria"/>
                <a:cs typeface="Cambria"/>
              </a:rPr>
              <a:t>”.</a:t>
            </a:r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3658233" y="9954230"/>
            <a:ext cx="256540" cy="20447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>
                <a:latin typeface="Cambria"/>
                <a:cs typeface="Cambria"/>
              </a:rPr>
              <a:t>4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855970" y="436879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95016" y="892809"/>
            <a:ext cx="2603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Cambria"/>
                <a:cs typeface="Cambria"/>
              </a:rPr>
              <a:t>(vi)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52216" y="807467"/>
            <a:ext cx="4407535" cy="561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6700"/>
              </a:lnSpc>
              <a:spcBef>
                <a:spcPts val="100"/>
              </a:spcBef>
              <a:tabLst>
                <a:tab pos="685165" algn="l"/>
                <a:tab pos="1751330" algn="l"/>
                <a:tab pos="2427605" algn="l"/>
                <a:tab pos="3315335" algn="l"/>
                <a:tab pos="3702685" algn="l"/>
              </a:tabLst>
            </a:pP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memasukkan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selepas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perenggan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i="1" spc="-25" dirty="0">
                <a:latin typeface="Cambria"/>
                <a:cs typeface="Cambria"/>
              </a:rPr>
              <a:t>(g)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perenggan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22350" y="1697477"/>
            <a:ext cx="3562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mbria"/>
                <a:cs typeface="Cambria"/>
              </a:rPr>
              <a:t>“</a:t>
            </a:r>
            <a:r>
              <a:rPr sz="1200" i="1" spc="-10" dirty="0">
                <a:latin typeface="Cambria"/>
                <a:cs typeface="Cambria"/>
              </a:rPr>
              <a:t>(ga)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63370" y="1613657"/>
            <a:ext cx="3596640" cy="8274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46200"/>
              </a:lnSpc>
              <a:spcBef>
                <a:spcPts val="95"/>
              </a:spcBef>
            </a:pPr>
            <a:r>
              <a:rPr sz="1200" dirty="0">
                <a:latin typeface="Cambria"/>
                <a:cs typeface="Cambria"/>
              </a:rPr>
              <a:t>jika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makanan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itu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mengandungi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aditif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makanan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lebih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daripada</a:t>
            </a:r>
            <a:r>
              <a:rPr sz="1200" spc="22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satu</a:t>
            </a:r>
            <a:r>
              <a:rPr sz="1200" spc="22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kelas</a:t>
            </a:r>
            <a:r>
              <a:rPr sz="1200" spc="22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fungsian,</a:t>
            </a:r>
            <a:r>
              <a:rPr sz="1200" spc="22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suatu</a:t>
            </a:r>
            <a:r>
              <a:rPr sz="1200" spc="220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pernyataan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mengenai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satu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kelas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fungsian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sahaja;”;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9161" y="2768851"/>
            <a:ext cx="5302885" cy="5300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5930" indent="-443230">
              <a:lnSpc>
                <a:spcPct val="100000"/>
              </a:lnSpc>
              <a:spcBef>
                <a:spcPts val="100"/>
              </a:spcBef>
              <a:buFont typeface="Cambria"/>
              <a:buAutoNum type="alphaLcParenBoth" startAt="2"/>
              <a:tabLst>
                <a:tab pos="455930" algn="l"/>
              </a:tabLst>
            </a:pP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memasukkan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selepas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subperaturan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(2)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subperaturan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yang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5"/>
              </a:spcBef>
              <a:buFont typeface="Cambria"/>
              <a:buAutoNum type="alphaLcParenBoth" startAt="2"/>
            </a:pPr>
            <a:endParaRPr sz="1200">
              <a:latin typeface="Cambria"/>
              <a:cs typeface="Cambria"/>
            </a:endParaRPr>
          </a:p>
          <a:p>
            <a:pPr marL="469900" marR="5080" indent="228600" algn="just">
              <a:lnSpc>
                <a:spcPct val="146700"/>
              </a:lnSpc>
            </a:pPr>
            <a:r>
              <a:rPr sz="1200" dirty="0">
                <a:latin typeface="Cambria"/>
                <a:cs typeface="Cambria"/>
              </a:rPr>
              <a:t>“(2</a:t>
            </a:r>
            <a:r>
              <a:rPr sz="1000" dirty="0">
                <a:latin typeface="Cambria"/>
                <a:cs typeface="Cambria"/>
              </a:rPr>
              <a:t>A</a:t>
            </a:r>
            <a:r>
              <a:rPr sz="1200" dirty="0">
                <a:latin typeface="Cambria"/>
                <a:cs typeface="Cambria"/>
              </a:rPr>
              <a:t>)</a:t>
            </a:r>
            <a:r>
              <a:rPr sz="1200" spc="13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Walau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apa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pun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perenggan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(1)</a:t>
            </a:r>
            <a:r>
              <a:rPr sz="1200" i="1" dirty="0">
                <a:latin typeface="Cambria"/>
                <a:cs typeface="Cambria"/>
              </a:rPr>
              <a:t>(g)</a:t>
            </a:r>
            <a:r>
              <a:rPr sz="1200" dirty="0">
                <a:latin typeface="Cambria"/>
                <a:cs typeface="Cambria"/>
              </a:rPr>
              <a:t>,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jika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aditif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makanan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itu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ialah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suatu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bahan</a:t>
            </a:r>
            <a:r>
              <a:rPr sz="1200" spc="-3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perisa,</a:t>
            </a:r>
            <a:r>
              <a:rPr sz="1200" spc="-3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hanya</a:t>
            </a:r>
            <a:r>
              <a:rPr sz="1200" spc="-3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kelas</a:t>
            </a:r>
            <a:r>
              <a:rPr sz="1200" spc="-3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fungsian</a:t>
            </a:r>
            <a:r>
              <a:rPr sz="1200" spc="-3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hendaklah</a:t>
            </a:r>
            <a:r>
              <a:rPr sz="1200" spc="-3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dinyatakan.”;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65"/>
              </a:spcBef>
            </a:pPr>
            <a:endParaRPr sz="1200">
              <a:latin typeface="Cambria"/>
              <a:cs typeface="Cambria"/>
            </a:endParaRPr>
          </a:p>
          <a:p>
            <a:pPr marL="455930" indent="-443230">
              <a:lnSpc>
                <a:spcPct val="100000"/>
              </a:lnSpc>
              <a:buFont typeface="Cambria"/>
              <a:buAutoNum type="alphaLcParenBoth" startAt="3"/>
              <a:tabLst>
                <a:tab pos="455930" algn="l"/>
              </a:tabLst>
            </a:pP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memasukkan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selepas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subperaturan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(4)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subperaturan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yang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5"/>
              </a:spcBef>
              <a:buFont typeface="Cambria"/>
              <a:buAutoNum type="alphaLcParenBoth" startAt="3"/>
            </a:pPr>
            <a:endParaRPr sz="1200">
              <a:latin typeface="Cambria"/>
              <a:cs typeface="Cambria"/>
            </a:endParaRPr>
          </a:p>
          <a:p>
            <a:pPr marL="469900" marR="5080" indent="228600" algn="just">
              <a:lnSpc>
                <a:spcPct val="146700"/>
              </a:lnSpc>
            </a:pPr>
            <a:r>
              <a:rPr sz="1200" dirty="0">
                <a:latin typeface="Cambria"/>
                <a:cs typeface="Cambria"/>
              </a:rPr>
              <a:t>“(4</a:t>
            </a:r>
            <a:r>
              <a:rPr sz="1000" dirty="0">
                <a:latin typeface="Cambria"/>
                <a:cs typeface="Cambria"/>
              </a:rPr>
              <a:t>A</a:t>
            </a:r>
            <a:r>
              <a:rPr sz="1200" dirty="0">
                <a:latin typeface="Cambria"/>
                <a:cs typeface="Cambria"/>
              </a:rPr>
              <a:t>)</a:t>
            </a:r>
            <a:r>
              <a:rPr sz="1200" spc="14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Bagi</a:t>
            </a:r>
            <a:r>
              <a:rPr sz="1200" spc="2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maksud</a:t>
            </a:r>
            <a:r>
              <a:rPr sz="1200" spc="2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perenggan</a:t>
            </a:r>
            <a:r>
              <a:rPr sz="1200" spc="2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(1)(</a:t>
            </a:r>
            <a:r>
              <a:rPr sz="1200" i="1" dirty="0">
                <a:latin typeface="Cambria"/>
                <a:cs typeface="Cambria"/>
              </a:rPr>
              <a:t>j</a:t>
            </a:r>
            <a:r>
              <a:rPr sz="1200" dirty="0">
                <a:latin typeface="Cambria"/>
                <a:cs typeface="Cambria"/>
              </a:rPr>
              <a:t>),</a:t>
            </a:r>
            <a:r>
              <a:rPr sz="1200" spc="32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“negeri</a:t>
            </a:r>
            <a:r>
              <a:rPr sz="1200" spc="3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dari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mana</a:t>
            </a:r>
            <a:r>
              <a:rPr sz="1200" spc="29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makanan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itu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berasal”</a:t>
            </a:r>
            <a:r>
              <a:rPr sz="1200" spc="25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ertinya</a:t>
            </a:r>
            <a:r>
              <a:rPr sz="1200" spc="254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negara</a:t>
            </a:r>
            <a:r>
              <a:rPr sz="1200" spc="2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di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mana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makanan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dihasilkan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itu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kali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terakhir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menjalani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perawatan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atau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proses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menyebabkan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berlakunya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perubahan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ketara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dalam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sifatnya.”;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spc="-25" dirty="0">
                <a:latin typeface="Cambria"/>
                <a:cs typeface="Cambria"/>
              </a:rPr>
              <a:t>dan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65"/>
              </a:spcBef>
            </a:pPr>
            <a:endParaRPr sz="1200">
              <a:latin typeface="Cambria"/>
              <a:cs typeface="Cambria"/>
            </a:endParaRPr>
          </a:p>
          <a:p>
            <a:pPr marL="455930" indent="-443230">
              <a:lnSpc>
                <a:spcPct val="100000"/>
              </a:lnSpc>
              <a:buFont typeface="Cambria"/>
              <a:buAutoNum type="alphaLcParenBoth" startAt="4"/>
              <a:tabLst>
                <a:tab pos="455930" algn="l"/>
              </a:tabLst>
            </a:pP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memasukkan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selepas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subperaturan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(6)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subperaturan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yang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  <a:buFont typeface="Cambria"/>
              <a:buAutoNum type="alphaLcParenBoth" startAt="4"/>
            </a:pPr>
            <a:endParaRPr sz="1200">
              <a:latin typeface="Cambria"/>
              <a:cs typeface="Cambria"/>
            </a:endParaRPr>
          </a:p>
          <a:p>
            <a:pPr marL="698500">
              <a:lnSpc>
                <a:spcPct val="100000"/>
              </a:lnSpc>
              <a:spcBef>
                <a:spcPts val="5"/>
              </a:spcBef>
            </a:pPr>
            <a:r>
              <a:rPr sz="1200" i="1" dirty="0">
                <a:latin typeface="Cambria"/>
                <a:cs typeface="Cambria"/>
              </a:rPr>
              <a:t>“</a:t>
            </a:r>
            <a:r>
              <a:rPr sz="1200" dirty="0">
                <a:latin typeface="Cambria"/>
                <a:cs typeface="Cambria"/>
              </a:rPr>
              <a:t>(6</a:t>
            </a:r>
            <a:r>
              <a:rPr sz="1000" dirty="0">
                <a:latin typeface="Cambria"/>
                <a:cs typeface="Cambria"/>
              </a:rPr>
              <a:t>A</a:t>
            </a:r>
            <a:r>
              <a:rPr sz="1200" dirty="0">
                <a:latin typeface="Cambria"/>
                <a:cs typeface="Cambria"/>
              </a:rPr>
              <a:t>)</a:t>
            </a:r>
            <a:r>
              <a:rPr sz="1200" spc="17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Bagi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maksud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perenggan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(1)</a:t>
            </a:r>
            <a:r>
              <a:rPr sz="1200" i="1" spc="-10" dirty="0">
                <a:latin typeface="Cambria"/>
                <a:cs typeface="Cambria"/>
              </a:rPr>
              <a:t>(eb)</a:t>
            </a:r>
            <a:r>
              <a:rPr sz="1200" spc="-10" dirty="0">
                <a:latin typeface="Cambria"/>
                <a:cs typeface="Cambria"/>
              </a:rPr>
              <a:t>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80"/>
              </a:spcBef>
            </a:pPr>
            <a:endParaRPr sz="1200">
              <a:latin typeface="Cambria"/>
              <a:cs typeface="Cambria"/>
            </a:endParaRPr>
          </a:p>
          <a:p>
            <a:pPr marL="1612900" lvl="1" indent="-457200">
              <a:lnSpc>
                <a:spcPct val="100000"/>
              </a:lnSpc>
              <a:buFont typeface="Cambria"/>
              <a:buAutoNum type="alphaLcParenBoth"/>
              <a:tabLst>
                <a:tab pos="1612900" algn="l"/>
              </a:tabLst>
            </a:pPr>
            <a:r>
              <a:rPr sz="1200" spc="-10" dirty="0">
                <a:latin typeface="Cambria"/>
                <a:cs typeface="Cambria"/>
              </a:rPr>
              <a:t>pernyataan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itu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tidak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dikehendaki—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690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marL="2076450" marR="8890" lvl="2" indent="-463550">
              <a:lnSpc>
                <a:spcPct val="146700"/>
              </a:lnSpc>
              <a:buAutoNum type="romanLcParenBoth"/>
              <a:tabLst>
                <a:tab pos="2076450" algn="l"/>
              </a:tabLst>
            </a:pPr>
            <a:r>
              <a:rPr sz="1200" dirty="0">
                <a:latin typeface="Cambria"/>
                <a:cs typeface="Cambria"/>
              </a:rPr>
              <a:t>jika</a:t>
            </a:r>
            <a:r>
              <a:rPr sz="1200" spc="13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kuantiti</a:t>
            </a:r>
            <a:r>
              <a:rPr sz="1200" spc="14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ramuan</a:t>
            </a:r>
            <a:r>
              <a:rPr sz="1200" spc="13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itu</a:t>
            </a:r>
            <a:r>
              <a:rPr sz="1200" spc="13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dikehendaki</a:t>
            </a:r>
            <a:r>
              <a:rPr sz="1200" spc="140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untuk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dinyatakan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oleh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Peraturan-Peraturan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ini;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59749" y="8397988"/>
            <a:ext cx="2266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Cambria"/>
                <a:cs typeface="Cambria"/>
              </a:rPr>
              <a:t>(ii)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16949" y="8312639"/>
            <a:ext cx="3242945" cy="561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67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jika</a:t>
            </a:r>
            <a:r>
              <a:rPr sz="1200" spc="3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berat</a:t>
            </a:r>
            <a:r>
              <a:rPr sz="1200" spc="4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tos</a:t>
            </a:r>
            <a:r>
              <a:rPr sz="1200" spc="3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ramuan</a:t>
            </a:r>
            <a:r>
              <a:rPr sz="1200" spc="3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itu</a:t>
            </a:r>
            <a:r>
              <a:rPr sz="1200" spc="3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dikehendaki</a:t>
            </a:r>
            <a:r>
              <a:rPr sz="1200" spc="39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untuk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dinyatakan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oleh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Peraturan-Peraturan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ini;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atau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59749" y="9201391"/>
            <a:ext cx="2698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mbria"/>
                <a:cs typeface="Cambria"/>
              </a:rPr>
              <a:t>(iii)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00186" y="9116048"/>
            <a:ext cx="3259454" cy="561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209" marR="5080" indent="-17145">
              <a:lnSpc>
                <a:spcPct val="146700"/>
              </a:lnSpc>
              <a:spcBef>
                <a:spcPts val="100"/>
              </a:spcBef>
              <a:tabLst>
                <a:tab pos="393065" algn="l"/>
                <a:tab pos="1043940" algn="l"/>
                <a:tab pos="1364615" algn="l"/>
                <a:tab pos="2190750" algn="l"/>
                <a:tab pos="2734310" algn="l"/>
              </a:tabLst>
            </a:pPr>
            <a:r>
              <a:rPr sz="1200" spc="-20" dirty="0">
                <a:latin typeface="Cambria"/>
                <a:cs typeface="Cambria"/>
              </a:rPr>
              <a:t>jika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ramuan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5" dirty="0">
                <a:latin typeface="Cambria"/>
                <a:cs typeface="Cambria"/>
              </a:rPr>
              <a:t>itu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digunakan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0" dirty="0">
                <a:latin typeface="Cambria"/>
                <a:cs typeface="Cambria"/>
              </a:rPr>
              <a:t>dalam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kuantiti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sedikit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sebagai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perisa.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/>
              <a:t>40</a:t>
            </a:fld>
            <a:endParaRPr sz="1200"/>
          </a:p>
        </p:txBody>
      </p:sp>
      <p:sp>
        <p:nvSpPr>
          <p:cNvPr id="2" name="object 2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26005" y="914652"/>
          <a:ext cx="8028305" cy="1054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3590"/>
                <a:gridCol w="847724"/>
                <a:gridCol w="541019"/>
                <a:gridCol w="1173480"/>
                <a:gridCol w="445135"/>
                <a:gridCol w="725804"/>
                <a:gridCol w="1708785"/>
                <a:gridCol w="427355"/>
                <a:gridCol w="716915"/>
                <a:gridCol w="575945"/>
              </a:tblGrid>
              <a:tr h="394335">
                <a:tc gridSpan="3">
                  <a:txBody>
                    <a:bodyPr/>
                    <a:lstStyle/>
                    <a:p>
                      <a:pPr marL="387985">
                        <a:lnSpc>
                          <a:spcPts val="1290"/>
                        </a:lnSpc>
                      </a:pPr>
                      <a:r>
                        <a:rPr sz="1100" i="1" dirty="0">
                          <a:latin typeface="Cambria"/>
                          <a:cs typeface="Cambria"/>
                        </a:rPr>
                        <a:t>Akuan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dibenarkan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Nutrien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Syarat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5735"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tabLst>
                          <a:tab pos="361315" algn="l"/>
                        </a:tabLst>
                      </a:pPr>
                      <a:r>
                        <a:rPr sz="1100" spc="-20" dirty="0">
                          <a:latin typeface="Cambria"/>
                          <a:cs typeface="Cambria"/>
                        </a:rPr>
                        <a:t>lain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yang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1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mempunyai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1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makna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10"/>
                        </a:lnSpc>
                        <a:tabLst>
                          <a:tab pos="642620" algn="l"/>
                        </a:tabLst>
                      </a:pPr>
                      <a:r>
                        <a:rPr sz="1100" spc="-20" dirty="0">
                          <a:latin typeface="Cambria"/>
                          <a:cs typeface="Cambria"/>
                        </a:rPr>
                        <a:t>Asid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amino,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ts val="1210"/>
                        </a:lnSpc>
                      </a:pPr>
                      <a:r>
                        <a:rPr sz="1100" spc="-20" dirty="0">
                          <a:latin typeface="Cambria"/>
                          <a:cs typeface="Cambria"/>
                        </a:rPr>
                        <a:t>asid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ts val="1210"/>
                        </a:lnSpc>
                      </a:pPr>
                      <a:r>
                        <a:rPr sz="1100" spc="-20" dirty="0">
                          <a:latin typeface="Cambria"/>
                          <a:cs typeface="Cambria"/>
                        </a:rPr>
                        <a:t>lemak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1210"/>
                        </a:lnSpc>
                        <a:tabLst>
                          <a:tab pos="115379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Mengisytiharkan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jumlah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10"/>
                        </a:lnSpc>
                      </a:pPr>
                      <a:r>
                        <a:rPr sz="1100" spc="-20" dirty="0">
                          <a:latin typeface="Cambria"/>
                          <a:cs typeface="Cambria"/>
                        </a:rPr>
                        <a:t>yang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1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ditambah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1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kepada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63195">
                <a:tc>
                  <a:txBody>
                    <a:bodyPr/>
                    <a:lstStyle/>
                    <a:p>
                      <a:pPr marR="8255"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sama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90"/>
                        </a:lnSpc>
                        <a:tabLst>
                          <a:tab pos="452120" algn="l"/>
                        </a:tabLst>
                      </a:pPr>
                      <a:r>
                        <a:rPr sz="1100" spc="-25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nukleotida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90"/>
                        </a:lnSpc>
                      </a:pPr>
                      <a:r>
                        <a:rPr sz="1100" spc="-25" dirty="0">
                          <a:latin typeface="Cambria"/>
                          <a:cs typeface="Cambria"/>
                        </a:rPr>
                        <a:t>dan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9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kuantiti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tertentu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makanan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308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7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makanan</a:t>
                      </a:r>
                      <a:r>
                        <a:rPr sz="11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lain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3697349" y="9987788"/>
            <a:ext cx="16891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z="1100" spc="-25" dirty="0">
                <a:latin typeface="Calibri"/>
                <a:cs typeface="Calibri"/>
              </a:rPr>
              <a:t>41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2000" y="436879"/>
            <a:ext cx="5758180" cy="2272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40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200" b="1" spc="-10" dirty="0">
                <a:latin typeface="Cambria"/>
                <a:cs typeface="Cambria"/>
              </a:rPr>
              <a:t>Pindaan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Jadual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Kedua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Belas</a:t>
            </a:r>
            <a:endParaRPr sz="12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spcBef>
                <a:spcPts val="675"/>
              </a:spcBef>
              <a:buAutoNum type="arabicPeriod" startAt="16"/>
              <a:tabLst>
                <a:tab pos="469265" algn="l"/>
              </a:tabLst>
            </a:pPr>
            <a:r>
              <a:rPr sz="1200" spc="-10" dirty="0">
                <a:latin typeface="Cambria"/>
                <a:cs typeface="Cambria"/>
              </a:rPr>
              <a:t>Jadual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Kedua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Belas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kepada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Peraturan-Peraturan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ibu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dipinda—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  <a:buFont typeface="Cambria"/>
              <a:buAutoNum type="arabicPeriod" startAt="16"/>
            </a:pPr>
            <a:endParaRPr sz="1200">
              <a:latin typeface="Cambria"/>
              <a:cs typeface="Cambria"/>
            </a:endParaRPr>
          </a:p>
          <a:p>
            <a:pPr marL="926465" lvl="1" indent="-457200">
              <a:lnSpc>
                <a:spcPct val="100000"/>
              </a:lnSpc>
              <a:buFont typeface="Cambria"/>
              <a:buAutoNum type="alphaLcParenBoth"/>
              <a:tabLst>
                <a:tab pos="926465" algn="l"/>
              </a:tabLst>
            </a:pPr>
            <a:r>
              <a:rPr sz="1200" spc="-10" dirty="0">
                <a:latin typeface="Cambria"/>
                <a:cs typeface="Cambria"/>
              </a:rPr>
              <a:t>dalam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DAFTAR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I—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69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marL="1383665" marR="7620" lvl="2" indent="-457200">
              <a:lnSpc>
                <a:spcPct val="146700"/>
              </a:lnSpc>
              <a:buAutoNum type="romanLcParenBoth"/>
              <a:tabLst>
                <a:tab pos="1383665" algn="l"/>
                <a:tab pos="2063114" algn="l"/>
                <a:tab pos="3193415" algn="l"/>
                <a:tab pos="4085590" algn="l"/>
                <a:tab pos="4370705" algn="l"/>
                <a:tab pos="5051425" algn="l"/>
              </a:tabLst>
            </a:pP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menggantikan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perenggan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50" dirty="0">
                <a:latin typeface="Cambria"/>
                <a:cs typeface="Cambria"/>
              </a:rPr>
              <a:t>5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perenggan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73554" y="2952113"/>
            <a:ext cx="2425700" cy="83058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1200" b="1" dirty="0">
                <a:latin typeface="Cambria"/>
                <a:cs typeface="Cambria"/>
              </a:rPr>
              <a:t>“Komponen</a:t>
            </a:r>
            <a:r>
              <a:rPr sz="1200" b="1" spc="-50" dirty="0">
                <a:latin typeface="Cambria"/>
                <a:cs typeface="Cambria"/>
              </a:rPr>
              <a:t> </a:t>
            </a:r>
            <a:r>
              <a:rPr sz="1200" b="1" dirty="0">
                <a:latin typeface="Cambria"/>
                <a:cs typeface="Cambria"/>
              </a:rPr>
              <a:t>makanan</a:t>
            </a:r>
            <a:r>
              <a:rPr sz="1200" b="1" spc="-45" dirty="0">
                <a:latin typeface="Cambria"/>
                <a:cs typeface="Cambria"/>
              </a:rPr>
              <a:t> </a:t>
            </a:r>
            <a:r>
              <a:rPr sz="1200" b="1" spc="-20" dirty="0">
                <a:latin typeface="Cambria"/>
                <a:cs typeface="Cambria"/>
              </a:rPr>
              <a:t>lain</a:t>
            </a:r>
            <a:endParaRPr sz="1200">
              <a:latin typeface="Cambria"/>
              <a:cs typeface="Cambria"/>
            </a:endParaRPr>
          </a:p>
          <a:p>
            <a:pPr marL="241300">
              <a:lnSpc>
                <a:spcPct val="100000"/>
              </a:lnSpc>
              <a:spcBef>
                <a:spcPts val="670"/>
              </a:spcBef>
            </a:pPr>
            <a:r>
              <a:rPr sz="1200" b="1" spc="-10" dirty="0">
                <a:latin typeface="Cambria"/>
                <a:cs typeface="Cambria"/>
              </a:rPr>
              <a:t>D-ribosa</a:t>
            </a:r>
            <a:endParaRPr sz="1200">
              <a:latin typeface="Cambria"/>
              <a:cs typeface="Cambria"/>
            </a:endParaRPr>
          </a:p>
          <a:p>
            <a:pPr marL="241300">
              <a:lnSpc>
                <a:spcPct val="100000"/>
              </a:lnSpc>
              <a:spcBef>
                <a:spcPts val="675"/>
              </a:spcBef>
              <a:tabLst>
                <a:tab pos="1004569" algn="l"/>
              </a:tabLst>
            </a:pPr>
            <a:r>
              <a:rPr sz="1200" b="1" spc="-10" dirty="0">
                <a:latin typeface="Cambria"/>
                <a:cs typeface="Cambria"/>
              </a:rPr>
              <a:t>Calcium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b="1" dirty="0">
                <a:latin typeface="Cambria"/>
                <a:cs typeface="Cambria"/>
              </a:rPr>
              <a:t>3-</a:t>
            </a:r>
            <a:r>
              <a:rPr sz="1200" b="1" spc="-10" dirty="0">
                <a:latin typeface="Cambria"/>
                <a:cs typeface="Cambria"/>
              </a:rPr>
              <a:t>hydroxy-3-methyl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75429" y="3573902"/>
            <a:ext cx="17862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19150" algn="l"/>
              </a:tabLst>
            </a:pPr>
            <a:r>
              <a:rPr sz="1200" b="1" spc="-10" dirty="0">
                <a:latin typeface="Cambria"/>
                <a:cs typeface="Cambria"/>
              </a:rPr>
              <a:t>butyrate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b="1" spc="-10" dirty="0">
                <a:latin typeface="Cambria"/>
                <a:cs typeface="Cambria"/>
              </a:rPr>
              <a:t>monohydrate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02532" y="3755259"/>
            <a:ext cx="4160520" cy="5387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46700"/>
              </a:lnSpc>
              <a:spcBef>
                <a:spcPts val="100"/>
              </a:spcBef>
              <a:tabLst>
                <a:tab pos="1941830" algn="l"/>
                <a:tab pos="3681729" algn="l"/>
              </a:tabLst>
            </a:pPr>
            <a:r>
              <a:rPr sz="1200" b="1" spc="-10" dirty="0">
                <a:latin typeface="Cambria"/>
                <a:cs typeface="Cambria"/>
              </a:rPr>
              <a:t>(CaHMB)/hydroxy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b="1" spc="-10" dirty="0">
                <a:latin typeface="Cambria"/>
                <a:cs typeface="Cambria"/>
              </a:rPr>
              <a:t>methylbutyrate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b="1" spc="-10" dirty="0">
                <a:latin typeface="Cambria"/>
                <a:cs typeface="Cambria"/>
              </a:rPr>
              <a:t>(HMB)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(hanya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dibenarkan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dalam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makanan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pendietan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berformula)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b="1" i="1" spc="-10" dirty="0">
                <a:latin typeface="Cambria"/>
                <a:cs typeface="Cambria"/>
              </a:rPr>
              <a:t>Epigallocatechin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Cambria"/>
                <a:cs typeface="Cambria"/>
              </a:rPr>
              <a:t>gallate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(EGCG)</a:t>
            </a:r>
            <a:endParaRPr sz="1200">
              <a:latin typeface="Cambria"/>
              <a:cs typeface="Cambria"/>
            </a:endParaRPr>
          </a:p>
          <a:p>
            <a:pPr marL="12700" marR="5080">
              <a:lnSpc>
                <a:spcPct val="146600"/>
              </a:lnSpc>
              <a:tabLst>
                <a:tab pos="499745" algn="l"/>
                <a:tab pos="709930" algn="l"/>
                <a:tab pos="1028065" algn="l"/>
                <a:tab pos="1283970" algn="l"/>
                <a:tab pos="1306830" algn="l"/>
                <a:tab pos="1697989" algn="l"/>
                <a:tab pos="1979930" algn="l"/>
                <a:tab pos="2051685" algn="l"/>
                <a:tab pos="2396490" algn="l"/>
                <a:tab pos="2696845" algn="l"/>
                <a:tab pos="2760345" algn="l"/>
                <a:tab pos="2870200" algn="l"/>
                <a:tab pos="3184525" algn="l"/>
                <a:tab pos="3304540" algn="l"/>
                <a:tab pos="3511550" algn="l"/>
                <a:tab pos="3755390" algn="l"/>
                <a:tab pos="3836035" algn="l"/>
              </a:tabLst>
            </a:pPr>
            <a:r>
              <a:rPr sz="1200" b="1" spc="-10" dirty="0">
                <a:latin typeface="Cambria"/>
                <a:cs typeface="Cambria"/>
              </a:rPr>
              <a:t>Isomaltulosa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(kecuali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dalam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rumusan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b="1" spc="-20" dirty="0">
                <a:latin typeface="Cambria"/>
                <a:cs typeface="Cambria"/>
              </a:rPr>
              <a:t>bayi)</a:t>
            </a:r>
            <a:r>
              <a:rPr sz="1200" spc="50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Laktotripeptida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(yang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terdiri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daripada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L-</a:t>
            </a:r>
            <a:r>
              <a:rPr sz="1200" b="1" spc="-10" dirty="0">
                <a:latin typeface="Cambria"/>
                <a:cs typeface="Cambria"/>
              </a:rPr>
              <a:t>valina-L-prolina-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L-</a:t>
            </a:r>
            <a:r>
              <a:rPr sz="1200" b="1" dirty="0">
                <a:latin typeface="Cambria"/>
                <a:cs typeface="Cambria"/>
              </a:rPr>
              <a:t>prolina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(VPP)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dan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L-isoleusina-L-prolina-L-</a:t>
            </a:r>
            <a:r>
              <a:rPr sz="1200" b="1" dirty="0">
                <a:latin typeface="Cambria"/>
                <a:cs typeface="Cambria"/>
              </a:rPr>
              <a:t>prolina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(IPP)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dengan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b="1" spc="-20" dirty="0">
                <a:latin typeface="Cambria"/>
                <a:cs typeface="Cambria"/>
              </a:rPr>
              <a:t>kadar</a:t>
            </a:r>
            <a:r>
              <a:rPr sz="1200" dirty="0">
                <a:latin typeface="Times New Roman"/>
                <a:cs typeface="Times New Roman"/>
              </a:rPr>
              <a:t>		</a:t>
            </a:r>
            <a:r>
              <a:rPr sz="1200" b="1" spc="-10" dirty="0">
                <a:latin typeface="Cambria"/>
                <a:cs typeface="Cambria"/>
              </a:rPr>
              <a:t>VPP:IPP</a:t>
            </a:r>
            <a:r>
              <a:rPr sz="1200" dirty="0">
                <a:latin typeface="Times New Roman"/>
                <a:cs typeface="Times New Roman"/>
              </a:rPr>
              <a:t>		</a:t>
            </a:r>
            <a:r>
              <a:rPr sz="1200" b="1" spc="-10" dirty="0">
                <a:latin typeface="Cambria"/>
                <a:cs typeface="Cambria"/>
              </a:rPr>
              <a:t>antara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b="1" spc="-20" dirty="0">
                <a:latin typeface="Cambria"/>
                <a:cs typeface="Cambria"/>
              </a:rPr>
              <a:t>0.56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b="1" spc="-10" dirty="0">
                <a:latin typeface="Cambria"/>
                <a:cs typeface="Cambria"/>
              </a:rPr>
              <a:t>hingga</a:t>
            </a:r>
            <a:r>
              <a:rPr sz="1200" dirty="0">
                <a:latin typeface="Times New Roman"/>
                <a:cs typeface="Times New Roman"/>
              </a:rPr>
              <a:t>		</a:t>
            </a:r>
            <a:r>
              <a:rPr sz="1200" b="1" spc="-20" dirty="0">
                <a:latin typeface="Cambria"/>
                <a:cs typeface="Cambria"/>
              </a:rPr>
              <a:t>1.77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(tambahan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b="1" spc="-20" dirty="0">
                <a:latin typeface="Cambria"/>
                <a:cs typeface="Cambria"/>
              </a:rPr>
              <a:t>hanya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b="1" spc="-10" dirty="0">
                <a:latin typeface="Cambria"/>
                <a:cs typeface="Cambria"/>
              </a:rPr>
              <a:t>dibenarkan</a:t>
            </a:r>
            <a:r>
              <a:rPr sz="1200" dirty="0">
                <a:latin typeface="Times New Roman"/>
                <a:cs typeface="Times New Roman"/>
              </a:rPr>
              <a:t>		</a:t>
            </a:r>
            <a:r>
              <a:rPr sz="1200" b="1" spc="-20" dirty="0">
                <a:latin typeface="Cambria"/>
                <a:cs typeface="Cambria"/>
              </a:rPr>
              <a:t>bagi</a:t>
            </a:r>
            <a:r>
              <a:rPr sz="1200" dirty="0">
                <a:latin typeface="Times New Roman"/>
                <a:cs typeface="Times New Roman"/>
              </a:rPr>
              <a:t>		</a:t>
            </a:r>
            <a:r>
              <a:rPr sz="1200" b="1" spc="-25" dirty="0">
                <a:latin typeface="Cambria"/>
                <a:cs typeface="Cambria"/>
              </a:rPr>
              <a:t>jus</a:t>
            </a:r>
            <a:r>
              <a:rPr sz="1200" dirty="0">
                <a:latin typeface="Times New Roman"/>
                <a:cs typeface="Times New Roman"/>
              </a:rPr>
              <a:t>		</a:t>
            </a:r>
            <a:r>
              <a:rPr sz="1200" b="1" spc="-10" dirty="0">
                <a:latin typeface="Cambria"/>
                <a:cs typeface="Cambria"/>
              </a:rPr>
              <a:t>buah,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jus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sayur-</a:t>
            </a:r>
            <a:r>
              <a:rPr sz="1200" b="1" dirty="0">
                <a:latin typeface="Cambria"/>
                <a:cs typeface="Cambria"/>
              </a:rPr>
              <a:t>sayuran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dan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produk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susu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kecuali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bagi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rumusan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bayi,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b="1" spc="-10" dirty="0">
                <a:latin typeface="Cambria"/>
                <a:cs typeface="Cambria"/>
              </a:rPr>
              <a:t>rumusan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b="1" spc="-10" dirty="0">
                <a:latin typeface="Cambria"/>
                <a:cs typeface="Cambria"/>
              </a:rPr>
              <a:t>susulan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b="1" spc="-25" dirty="0">
                <a:latin typeface="Cambria"/>
                <a:cs typeface="Cambria"/>
              </a:rPr>
              <a:t>dan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b="1" spc="-20" dirty="0">
                <a:latin typeface="Cambria"/>
                <a:cs typeface="Cambria"/>
              </a:rPr>
              <a:t>susu</a:t>
            </a:r>
            <a:r>
              <a:rPr sz="1200" dirty="0">
                <a:latin typeface="Times New Roman"/>
                <a:cs typeface="Times New Roman"/>
              </a:rPr>
              <a:t>		</a:t>
            </a:r>
            <a:r>
              <a:rPr sz="1200" b="1" spc="-10" dirty="0">
                <a:latin typeface="Cambria"/>
                <a:cs typeface="Cambria"/>
              </a:rPr>
              <a:t>tepung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b="1" spc="-10" dirty="0">
                <a:latin typeface="Cambria"/>
                <a:cs typeface="Cambria"/>
              </a:rPr>
              <a:t>rumusan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bagi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kanak-kanak))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  <a:tabLst>
                <a:tab pos="1089660" algn="l"/>
                <a:tab pos="1768475" algn="l"/>
                <a:tab pos="3077210" algn="l"/>
                <a:tab pos="3603625" algn="l"/>
              </a:tabLst>
            </a:pPr>
            <a:r>
              <a:rPr sz="1200" b="1" spc="-10" dirty="0">
                <a:latin typeface="Cambria"/>
                <a:cs typeface="Cambria"/>
              </a:rPr>
              <a:t>Campuran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b="1" spc="-20" dirty="0">
                <a:latin typeface="Cambria"/>
                <a:cs typeface="Cambria"/>
              </a:rPr>
              <a:t>yang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b="1" spc="-10" dirty="0">
                <a:latin typeface="Cambria"/>
                <a:cs typeface="Cambria"/>
              </a:rPr>
              <a:t>mengandungi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b="1" spc="-25" dirty="0">
                <a:latin typeface="Cambria"/>
                <a:cs typeface="Cambria"/>
              </a:rPr>
              <a:t>50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b="1" spc="-10" dirty="0">
                <a:latin typeface="Cambria"/>
                <a:cs typeface="Cambria"/>
              </a:rPr>
              <a:t>peratus</a:t>
            </a:r>
            <a:endParaRPr sz="1200">
              <a:latin typeface="Cambria"/>
              <a:cs typeface="Cambria"/>
            </a:endParaRPr>
          </a:p>
          <a:p>
            <a:pPr marL="12700" marR="7620" algn="just">
              <a:lnSpc>
                <a:spcPct val="146200"/>
              </a:lnSpc>
              <a:spcBef>
                <a:spcPts val="10"/>
              </a:spcBef>
            </a:pPr>
            <a:r>
              <a:rPr sz="1200" b="1" dirty="0">
                <a:latin typeface="Cambria"/>
                <a:cs typeface="Cambria"/>
              </a:rPr>
              <a:t>(berat</a:t>
            </a:r>
            <a:r>
              <a:rPr sz="1200" spc="46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bagi</a:t>
            </a:r>
            <a:r>
              <a:rPr sz="1200" spc="459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setiap</a:t>
            </a:r>
            <a:r>
              <a:rPr sz="1200" spc="45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berat)</a:t>
            </a:r>
            <a:r>
              <a:rPr sz="1200" spc="47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galactooligosaccharide</a:t>
            </a:r>
            <a:r>
              <a:rPr sz="1200" spc="46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(GOS)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dan</a:t>
            </a:r>
            <a:r>
              <a:rPr sz="1200" spc="365" dirty="0">
                <a:latin typeface="Times New Roman"/>
                <a:cs typeface="Times New Roman"/>
              </a:rPr>
              <a:t>   </a:t>
            </a:r>
            <a:r>
              <a:rPr sz="1200" b="1" dirty="0">
                <a:latin typeface="Cambria"/>
                <a:cs typeface="Cambria"/>
              </a:rPr>
              <a:t>50</a:t>
            </a:r>
            <a:r>
              <a:rPr sz="1200" spc="365" dirty="0">
                <a:latin typeface="Times New Roman"/>
                <a:cs typeface="Times New Roman"/>
              </a:rPr>
              <a:t>   </a:t>
            </a:r>
            <a:r>
              <a:rPr sz="1200" b="1" dirty="0">
                <a:latin typeface="Cambria"/>
                <a:cs typeface="Cambria"/>
              </a:rPr>
              <a:t>peratus</a:t>
            </a:r>
            <a:r>
              <a:rPr sz="1200" spc="360" dirty="0">
                <a:latin typeface="Times New Roman"/>
                <a:cs typeface="Times New Roman"/>
              </a:rPr>
              <a:t>   </a:t>
            </a:r>
            <a:r>
              <a:rPr sz="1200" b="1" dirty="0">
                <a:latin typeface="Cambria"/>
                <a:cs typeface="Cambria"/>
              </a:rPr>
              <a:t>(berat</a:t>
            </a:r>
            <a:r>
              <a:rPr sz="1200" spc="365" dirty="0">
                <a:latin typeface="Times New Roman"/>
                <a:cs typeface="Times New Roman"/>
              </a:rPr>
              <a:t>   </a:t>
            </a:r>
            <a:r>
              <a:rPr sz="1200" b="1" dirty="0">
                <a:latin typeface="Cambria"/>
                <a:cs typeface="Cambria"/>
              </a:rPr>
              <a:t>bagi</a:t>
            </a:r>
            <a:r>
              <a:rPr sz="1200" spc="365" dirty="0">
                <a:latin typeface="Times New Roman"/>
                <a:cs typeface="Times New Roman"/>
              </a:rPr>
              <a:t>   </a:t>
            </a:r>
            <a:r>
              <a:rPr sz="1200" b="1" dirty="0">
                <a:latin typeface="Cambria"/>
                <a:cs typeface="Cambria"/>
              </a:rPr>
              <a:t>setiap</a:t>
            </a:r>
            <a:r>
              <a:rPr sz="1200" spc="365" dirty="0">
                <a:latin typeface="Times New Roman"/>
                <a:cs typeface="Times New Roman"/>
              </a:rPr>
              <a:t>   </a:t>
            </a:r>
            <a:r>
              <a:rPr sz="1200" b="1" spc="-10" dirty="0">
                <a:latin typeface="Cambria"/>
                <a:cs typeface="Cambria"/>
              </a:rPr>
              <a:t>berat)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polydextrose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(PDX)</a:t>
            </a:r>
            <a:endParaRPr sz="1200">
              <a:latin typeface="Cambria"/>
              <a:cs typeface="Cambria"/>
            </a:endParaRPr>
          </a:p>
          <a:p>
            <a:pPr marL="12700" algn="just">
              <a:lnSpc>
                <a:spcPct val="100000"/>
              </a:lnSpc>
              <a:spcBef>
                <a:spcPts val="675"/>
              </a:spcBef>
            </a:pPr>
            <a:r>
              <a:rPr sz="1200" b="1" dirty="0">
                <a:latin typeface="Cambria"/>
                <a:cs typeface="Cambria"/>
              </a:rPr>
              <a:t>Asid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sialik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(daripada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susu)</a:t>
            </a:r>
            <a:endParaRPr sz="1200">
              <a:latin typeface="Cambria"/>
              <a:cs typeface="Cambria"/>
            </a:endParaRPr>
          </a:p>
          <a:p>
            <a:pPr marL="12700" marR="8255" algn="just">
              <a:lnSpc>
                <a:spcPct val="146700"/>
              </a:lnSpc>
            </a:pPr>
            <a:r>
              <a:rPr sz="1200" b="1" dirty="0">
                <a:latin typeface="Cambria"/>
                <a:cs typeface="Cambria"/>
              </a:rPr>
              <a:t>Sterol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tumbuhan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atau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stanol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tumbuhan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atau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fitosterol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b="1" spc="-20" dirty="0">
                <a:latin typeface="Cambria"/>
                <a:cs typeface="Cambria"/>
              </a:rPr>
              <a:t>atau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fitostanol</a:t>
            </a:r>
            <a:r>
              <a:rPr sz="1200" spc="310" dirty="0">
                <a:latin typeface="Times New Roman"/>
                <a:cs typeface="Times New Roman"/>
              </a:rPr>
              <a:t>  </a:t>
            </a:r>
            <a:r>
              <a:rPr sz="1200" b="1" dirty="0">
                <a:latin typeface="Cambria"/>
                <a:cs typeface="Cambria"/>
              </a:rPr>
              <a:t>(mengandungi</a:t>
            </a:r>
            <a:r>
              <a:rPr sz="1200" spc="315" dirty="0">
                <a:latin typeface="Times New Roman"/>
                <a:cs typeface="Times New Roman"/>
              </a:rPr>
              <a:t>  </a:t>
            </a:r>
            <a:r>
              <a:rPr sz="1200" b="1" dirty="0">
                <a:latin typeface="Cambria"/>
                <a:cs typeface="Cambria"/>
              </a:rPr>
              <a:t>pada</a:t>
            </a:r>
            <a:r>
              <a:rPr sz="1200" spc="320" dirty="0">
                <a:latin typeface="Times New Roman"/>
                <a:cs typeface="Times New Roman"/>
              </a:rPr>
              <a:t>  </a:t>
            </a:r>
            <a:r>
              <a:rPr sz="1200" b="1" dirty="0">
                <a:latin typeface="Cambria"/>
                <a:cs typeface="Cambria"/>
              </a:rPr>
              <a:t>sebahagian</a:t>
            </a:r>
            <a:r>
              <a:rPr sz="1200" spc="310" dirty="0">
                <a:latin typeface="Times New Roman"/>
                <a:cs typeface="Times New Roman"/>
              </a:rPr>
              <a:t>  </a:t>
            </a:r>
            <a:r>
              <a:rPr sz="1200" b="1" spc="-10" dirty="0">
                <a:latin typeface="Cambria"/>
                <a:cs typeface="Cambria"/>
              </a:rPr>
              <a:t>besarnya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sitosterol,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kampesterol,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stigmasterol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dan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stanol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tumbuhan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lain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yang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berkaitan)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3658233" y="9954230"/>
            <a:ext cx="256540" cy="20447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>
                <a:latin typeface="Cambria"/>
                <a:cs typeface="Cambria"/>
              </a:rPr>
              <a:t>42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502532" y="436879"/>
            <a:ext cx="4159250" cy="1469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350" algn="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200">
              <a:latin typeface="Cambria"/>
              <a:cs typeface="Cambria"/>
            </a:endParaRPr>
          </a:p>
          <a:p>
            <a:pPr marL="12700" marR="5080" algn="just">
              <a:lnSpc>
                <a:spcPct val="146700"/>
              </a:lnSpc>
            </a:pPr>
            <a:r>
              <a:rPr sz="1200" b="1" dirty="0">
                <a:latin typeface="Cambria"/>
                <a:cs typeface="Cambria"/>
              </a:rPr>
              <a:t>Ester</a:t>
            </a:r>
            <a:r>
              <a:rPr sz="1200" spc="39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sterol</a:t>
            </a:r>
            <a:r>
              <a:rPr sz="1200" spc="39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tumbuhan</a:t>
            </a:r>
            <a:r>
              <a:rPr sz="1200" spc="40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(mengandungi</a:t>
            </a:r>
            <a:r>
              <a:rPr sz="1200" spc="4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pada</a:t>
            </a:r>
            <a:r>
              <a:rPr sz="1200" spc="41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sebahagian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besarnya</a:t>
            </a:r>
            <a:r>
              <a:rPr sz="1200" spc="229" dirty="0">
                <a:latin typeface="Times New Roman"/>
                <a:cs typeface="Times New Roman"/>
              </a:rPr>
              <a:t>  </a:t>
            </a:r>
            <a:r>
              <a:rPr sz="1200" b="1" dirty="0">
                <a:latin typeface="Cambria"/>
                <a:cs typeface="Cambria"/>
              </a:rPr>
              <a:t>ester</a:t>
            </a:r>
            <a:r>
              <a:rPr sz="1200" spc="229" dirty="0">
                <a:latin typeface="Times New Roman"/>
                <a:cs typeface="Times New Roman"/>
              </a:rPr>
              <a:t>  </a:t>
            </a:r>
            <a:r>
              <a:rPr sz="1200" b="1" dirty="0">
                <a:latin typeface="Cambria"/>
                <a:cs typeface="Cambria"/>
              </a:rPr>
              <a:t>kampesterol,</a:t>
            </a:r>
            <a:r>
              <a:rPr sz="1200" spc="229" dirty="0">
                <a:latin typeface="Times New Roman"/>
                <a:cs typeface="Times New Roman"/>
              </a:rPr>
              <a:t>  </a:t>
            </a:r>
            <a:r>
              <a:rPr sz="1200" b="1" dirty="0">
                <a:latin typeface="Cambria"/>
                <a:cs typeface="Cambria"/>
              </a:rPr>
              <a:t>ester</a:t>
            </a:r>
            <a:r>
              <a:rPr sz="1200" spc="225" dirty="0">
                <a:latin typeface="Times New Roman"/>
                <a:cs typeface="Times New Roman"/>
              </a:rPr>
              <a:t>  </a:t>
            </a:r>
            <a:r>
              <a:rPr sz="1200" b="1" dirty="0">
                <a:latin typeface="Cambria"/>
                <a:cs typeface="Cambria"/>
              </a:rPr>
              <a:t>stigmasterol</a:t>
            </a:r>
            <a:r>
              <a:rPr sz="1200" spc="229" dirty="0">
                <a:latin typeface="Times New Roman"/>
                <a:cs typeface="Times New Roman"/>
              </a:rPr>
              <a:t>  </a:t>
            </a:r>
            <a:r>
              <a:rPr sz="1200" b="1" spc="-25" dirty="0">
                <a:latin typeface="Cambria"/>
                <a:cs typeface="Cambria"/>
              </a:rPr>
              <a:t>dan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ester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beta-sitosterol)</a:t>
            </a:r>
            <a:endParaRPr sz="1200">
              <a:latin typeface="Cambria"/>
              <a:cs typeface="Cambria"/>
            </a:endParaRPr>
          </a:p>
          <a:p>
            <a:pPr marL="12700" algn="just">
              <a:lnSpc>
                <a:spcPct val="100000"/>
              </a:lnSpc>
              <a:spcBef>
                <a:spcPts val="670"/>
              </a:spcBef>
            </a:pPr>
            <a:r>
              <a:rPr sz="1200" b="1" spc="-10" dirty="0">
                <a:latin typeface="Cambria"/>
                <a:cs typeface="Cambria"/>
              </a:rPr>
              <a:t>Protein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b="1" spc="-20" dirty="0">
                <a:latin typeface="Cambria"/>
                <a:cs typeface="Cambria"/>
              </a:rPr>
              <a:t>soya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02535" y="1878834"/>
            <a:ext cx="3249295" cy="1635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6700"/>
              </a:lnSpc>
              <a:spcBef>
                <a:spcPts val="100"/>
              </a:spcBef>
              <a:tabLst>
                <a:tab pos="984885" algn="l"/>
                <a:tab pos="1727835" algn="l"/>
                <a:tab pos="2799080" algn="l"/>
              </a:tabLst>
            </a:pPr>
            <a:r>
              <a:rPr sz="1200" b="1" spc="-10" dirty="0">
                <a:latin typeface="Cambria"/>
                <a:cs typeface="Cambria"/>
              </a:rPr>
              <a:t>Sucromalt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b="1" spc="-10" dirty="0">
                <a:latin typeface="Cambria"/>
                <a:cs typeface="Cambria"/>
              </a:rPr>
              <a:t>(hanya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b="1" spc="-10" dirty="0">
                <a:latin typeface="Cambria"/>
                <a:cs typeface="Cambria"/>
              </a:rPr>
              <a:t>dibenarkan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b="1" spc="-20" dirty="0">
                <a:latin typeface="Cambria"/>
                <a:cs typeface="Cambria"/>
              </a:rPr>
              <a:t>dalam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pendietan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berformula)</a:t>
            </a:r>
            <a:endParaRPr sz="1200">
              <a:latin typeface="Cambria"/>
              <a:cs typeface="Cambria"/>
            </a:endParaRPr>
          </a:p>
          <a:p>
            <a:pPr marL="12700" marR="1497330">
              <a:lnSpc>
                <a:spcPct val="146700"/>
              </a:lnSpc>
            </a:pPr>
            <a:r>
              <a:rPr sz="1200" b="1" dirty="0">
                <a:latin typeface="Cambria"/>
                <a:cs typeface="Cambria"/>
              </a:rPr>
              <a:t>Beta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glukan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daripada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Cambria"/>
                <a:cs typeface="Cambria"/>
              </a:rPr>
              <a:t>yis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Bovin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laktoferin</a:t>
            </a:r>
            <a:endParaRPr sz="1200">
              <a:latin typeface="Cambria"/>
              <a:cs typeface="Cambria"/>
            </a:endParaRPr>
          </a:p>
          <a:p>
            <a:pPr marL="12700" marR="257175">
              <a:lnSpc>
                <a:spcPct val="146700"/>
              </a:lnSpc>
            </a:pPr>
            <a:r>
              <a:rPr sz="1200" b="1" dirty="0">
                <a:latin typeface="Cambria"/>
                <a:cs typeface="Cambria"/>
              </a:rPr>
              <a:t>Kanji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yang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dihadam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secara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perlahan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b="1" spc="-20" dirty="0">
                <a:latin typeface="Cambria"/>
                <a:cs typeface="Cambria"/>
              </a:rPr>
              <a:t>(SDS)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Serabut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b="1" spc="-20" dirty="0">
                <a:latin typeface="Cambria"/>
                <a:cs typeface="Cambria"/>
              </a:rPr>
              <a:t>diet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80735" y="1964177"/>
            <a:ext cx="6794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mbria"/>
                <a:cs typeface="Cambria"/>
              </a:rPr>
              <a:t>makanan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63367" y="3755263"/>
            <a:ext cx="3597275" cy="136652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1200" spc="-10" dirty="0">
                <a:latin typeface="Cambria"/>
                <a:cs typeface="Cambria"/>
              </a:rPr>
              <a:t>Gam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akasia/gam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arabik</a:t>
            </a:r>
            <a:r>
              <a:rPr sz="1200" spc="-1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(hanya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daripada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Cambria"/>
                <a:cs typeface="Cambria"/>
              </a:rPr>
              <a:t>Acacia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Cambria"/>
                <a:cs typeface="Cambria"/>
              </a:rPr>
              <a:t>senegal</a:t>
            </a:r>
            <a:endParaRPr sz="1200">
              <a:latin typeface="Cambria"/>
              <a:cs typeface="Cambria"/>
            </a:endParaRPr>
          </a:p>
          <a:p>
            <a:pPr marL="12700" marR="1782445">
              <a:lnSpc>
                <a:spcPct val="146700"/>
              </a:lnSpc>
            </a:pPr>
            <a:r>
              <a:rPr sz="1200" dirty="0">
                <a:latin typeface="Cambria"/>
                <a:cs typeface="Cambria"/>
              </a:rPr>
              <a:t>dan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Cambria"/>
                <a:cs typeface="Cambria"/>
              </a:rPr>
              <a:t>Acacia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Cambria"/>
                <a:cs typeface="Cambria"/>
              </a:rPr>
              <a:t>seyal</a:t>
            </a:r>
            <a:r>
              <a:rPr sz="1200" spc="-10" dirty="0">
                <a:latin typeface="Cambria"/>
                <a:cs typeface="Cambria"/>
              </a:rPr>
              <a:t>)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Galaktooligosakarida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(GOS)</a:t>
            </a:r>
            <a:endParaRPr sz="1200">
              <a:latin typeface="Cambria"/>
              <a:cs typeface="Cambria"/>
            </a:endParaRPr>
          </a:p>
          <a:p>
            <a:pPr marL="12700" marR="6350">
              <a:lnSpc>
                <a:spcPct val="146700"/>
              </a:lnSpc>
              <a:tabLst>
                <a:tab pos="588645" algn="l"/>
                <a:tab pos="1520190" algn="l"/>
                <a:tab pos="2106930" algn="l"/>
                <a:tab pos="2874645" algn="l"/>
                <a:tab pos="3338829" algn="l"/>
              </a:tabLst>
            </a:pPr>
            <a:r>
              <a:rPr sz="1200" dirty="0">
                <a:latin typeface="Cambria"/>
                <a:cs typeface="Cambria"/>
              </a:rPr>
              <a:t>Kanji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rintang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dalam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jagung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tinggi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amilosa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(HAMRS)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(tidak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dibenarkan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0" dirty="0">
                <a:latin typeface="Cambria"/>
                <a:cs typeface="Cambria"/>
              </a:rPr>
              <a:t>dalam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rumusan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0" dirty="0">
                <a:latin typeface="Cambria"/>
                <a:cs typeface="Cambria"/>
              </a:rPr>
              <a:t>bayi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5" dirty="0">
                <a:latin typeface="Cambria"/>
                <a:cs typeface="Cambria"/>
              </a:rPr>
              <a:t>dan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63367" y="5096635"/>
            <a:ext cx="2576195" cy="2170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81760">
              <a:lnSpc>
                <a:spcPct val="146700"/>
              </a:lnSpc>
              <a:spcBef>
                <a:spcPts val="100"/>
              </a:spcBef>
            </a:pPr>
            <a:r>
              <a:rPr sz="1200" spc="-10" dirty="0">
                <a:latin typeface="Cambria"/>
                <a:cs typeface="Cambria"/>
              </a:rPr>
              <a:t>rumusan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susulan)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Inulin</a:t>
            </a:r>
            <a:endParaRPr sz="1200">
              <a:latin typeface="Cambria"/>
              <a:cs typeface="Cambria"/>
            </a:endParaRPr>
          </a:p>
          <a:p>
            <a:pPr marL="12700" marR="5080">
              <a:lnSpc>
                <a:spcPts val="2110"/>
              </a:lnSpc>
              <a:spcBef>
                <a:spcPts val="170"/>
              </a:spcBef>
              <a:tabLst>
                <a:tab pos="821055" algn="l"/>
                <a:tab pos="2251075" algn="l"/>
              </a:tabLst>
            </a:pPr>
            <a:r>
              <a:rPr sz="1200" dirty="0">
                <a:latin typeface="Cambria"/>
                <a:cs typeface="Cambria"/>
              </a:rPr>
              <a:t>Beta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glukan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daripada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serat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larut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oat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Beta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glukan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daripada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barli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Oligofruktosa/fruktooligosakarida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Campuran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oligofruktosa-inulin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0" dirty="0">
                <a:latin typeface="Cambria"/>
                <a:cs typeface="Cambria"/>
              </a:rPr>
              <a:t>yang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rantai</a:t>
            </a:r>
            <a:r>
              <a:rPr sz="1200" spc="13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pendek</a:t>
            </a:r>
            <a:r>
              <a:rPr sz="1200" spc="12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inulin</a:t>
            </a:r>
            <a:r>
              <a:rPr sz="1200" spc="125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(oligofruktosa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  <a:tabLst>
                <a:tab pos="560705" algn="l"/>
                <a:tab pos="1236980" algn="l"/>
                <a:tab pos="1773555" algn="l"/>
                <a:tab pos="2370455" algn="l"/>
              </a:tabLst>
            </a:pPr>
            <a:r>
              <a:rPr sz="1200" spc="-10" dirty="0">
                <a:latin typeface="Cambria"/>
                <a:cs typeface="Cambria"/>
              </a:rPr>
              <a:t>rantai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panjang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inulin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(inulin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5" dirty="0">
                <a:latin typeface="Cambria"/>
                <a:cs typeface="Cambria"/>
              </a:rPr>
              <a:t>DP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97043" y="6436226"/>
            <a:ext cx="963930" cy="830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6355">
              <a:lnSpc>
                <a:spcPct val="146700"/>
              </a:lnSpc>
              <a:spcBef>
                <a:spcPts val="100"/>
              </a:spcBef>
            </a:pPr>
            <a:r>
              <a:rPr sz="1200" spc="-10" dirty="0">
                <a:latin typeface="Cambria"/>
                <a:cs typeface="Cambria"/>
              </a:rPr>
              <a:t>mengandungi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DP</a:t>
            </a:r>
            <a:r>
              <a:rPr sz="1200" spc="14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3-9)</a:t>
            </a:r>
            <a:r>
              <a:rPr sz="1200" spc="145" dirty="0">
                <a:latin typeface="Times New Roman"/>
                <a:cs typeface="Times New Roman"/>
              </a:rPr>
              <a:t>  </a:t>
            </a:r>
            <a:r>
              <a:rPr sz="1200" spc="-25" dirty="0">
                <a:latin typeface="Cambria"/>
                <a:cs typeface="Cambria"/>
              </a:rPr>
              <a:t>dan</a:t>
            </a:r>
            <a:endParaRPr sz="1200">
              <a:latin typeface="Cambria"/>
              <a:cs typeface="Cambria"/>
            </a:endParaRPr>
          </a:p>
          <a:p>
            <a:pPr marL="80645">
              <a:lnSpc>
                <a:spcPct val="100000"/>
              </a:lnSpc>
              <a:spcBef>
                <a:spcPts val="675"/>
              </a:spcBef>
              <a:tabLst>
                <a:tab pos="548640" algn="l"/>
              </a:tabLst>
            </a:pPr>
            <a:r>
              <a:rPr sz="1200" spc="-20" dirty="0">
                <a:latin typeface="Cambria"/>
                <a:cs typeface="Cambria"/>
              </a:rPr>
              <a:t>&gt;10)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dalam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63359" y="7242799"/>
            <a:ext cx="3598545" cy="189992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1200" spc="-10" dirty="0">
                <a:latin typeface="Cambria"/>
                <a:cs typeface="Cambria"/>
              </a:rPr>
              <a:t>nisbah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50:50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setiap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±10%</a:t>
            </a:r>
            <a:endParaRPr sz="1200">
              <a:latin typeface="Cambria"/>
              <a:cs typeface="Cambria"/>
            </a:endParaRPr>
          </a:p>
          <a:p>
            <a:pPr marL="12700" marR="5080">
              <a:lnSpc>
                <a:spcPts val="2110"/>
              </a:lnSpc>
              <a:spcBef>
                <a:spcPts val="100"/>
              </a:spcBef>
              <a:tabLst>
                <a:tab pos="545465" algn="l"/>
                <a:tab pos="574040" algn="l"/>
                <a:tab pos="948690" algn="l"/>
                <a:tab pos="1007110" algn="l"/>
                <a:tab pos="1469390" algn="l"/>
                <a:tab pos="1555115" algn="l"/>
                <a:tab pos="1628775" algn="l"/>
                <a:tab pos="2002789" algn="l"/>
                <a:tab pos="2117090" algn="l"/>
                <a:tab pos="2272030" algn="l"/>
                <a:tab pos="2718435" algn="l"/>
                <a:tab pos="3004820" algn="l"/>
                <a:tab pos="3088005" algn="l"/>
              </a:tabLst>
            </a:pPr>
            <a:r>
              <a:rPr sz="1200" spc="-10" dirty="0">
                <a:latin typeface="Cambria"/>
                <a:cs typeface="Cambria"/>
              </a:rPr>
              <a:t>Campuran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oligosakarida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yang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mengandungi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90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peratus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(berat</a:t>
            </a:r>
            <a:r>
              <a:rPr sz="1200" dirty="0">
                <a:latin typeface="Times New Roman"/>
                <a:cs typeface="Times New Roman"/>
              </a:rPr>
              <a:t>		</a:t>
            </a:r>
            <a:r>
              <a:rPr sz="1200" spc="-20" dirty="0">
                <a:latin typeface="Cambria"/>
                <a:cs typeface="Cambria"/>
              </a:rPr>
              <a:t>bagi</a:t>
            </a:r>
            <a:r>
              <a:rPr sz="1200" dirty="0">
                <a:latin typeface="Times New Roman"/>
                <a:cs typeface="Times New Roman"/>
              </a:rPr>
              <a:t>		</a:t>
            </a:r>
            <a:r>
              <a:rPr sz="1200" spc="-10" dirty="0">
                <a:latin typeface="Cambria"/>
                <a:cs typeface="Cambria"/>
              </a:rPr>
              <a:t>setiap</a:t>
            </a:r>
            <a:r>
              <a:rPr sz="1200" dirty="0">
                <a:latin typeface="Times New Roman"/>
                <a:cs typeface="Times New Roman"/>
              </a:rPr>
              <a:t>		</a:t>
            </a:r>
            <a:r>
              <a:rPr sz="1200" spc="-10" dirty="0">
                <a:latin typeface="Cambria"/>
                <a:cs typeface="Cambria"/>
              </a:rPr>
              <a:t>berat)</a:t>
            </a:r>
            <a:r>
              <a:rPr sz="1200" dirty="0">
                <a:latin typeface="Times New Roman"/>
                <a:cs typeface="Times New Roman"/>
              </a:rPr>
              <a:t>		</a:t>
            </a:r>
            <a:r>
              <a:rPr sz="1200" spc="-10" dirty="0">
                <a:latin typeface="Cambria"/>
                <a:cs typeface="Cambria"/>
              </a:rPr>
              <a:t>oligogalaktosil-laktosa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(galaktooligosakarida</a:t>
            </a:r>
            <a:r>
              <a:rPr sz="1200" dirty="0">
                <a:latin typeface="Times New Roman"/>
                <a:cs typeface="Times New Roman"/>
              </a:rPr>
              <a:t>			</a:t>
            </a:r>
            <a:r>
              <a:rPr sz="1200" spc="-10" dirty="0">
                <a:latin typeface="Cambria"/>
                <a:cs typeface="Cambria"/>
              </a:rPr>
              <a:t>(GOS))</a:t>
            </a:r>
            <a:r>
              <a:rPr sz="1200" dirty="0">
                <a:latin typeface="Times New Roman"/>
                <a:cs typeface="Times New Roman"/>
              </a:rPr>
              <a:t>		</a:t>
            </a:r>
            <a:r>
              <a:rPr sz="1200" spc="-25" dirty="0">
                <a:latin typeface="Cambria"/>
                <a:cs typeface="Cambria"/>
              </a:rPr>
              <a:t>dan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5" dirty="0">
                <a:latin typeface="Cambria"/>
                <a:cs typeface="Cambria"/>
              </a:rPr>
              <a:t>10</a:t>
            </a:r>
            <a:r>
              <a:rPr sz="1200" dirty="0">
                <a:latin typeface="Times New Roman"/>
                <a:cs typeface="Times New Roman"/>
              </a:rPr>
              <a:t>		</a:t>
            </a:r>
            <a:r>
              <a:rPr sz="1200" spc="-10" dirty="0">
                <a:latin typeface="Cambria"/>
                <a:cs typeface="Cambria"/>
              </a:rPr>
              <a:t>peratus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(berat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0" dirty="0">
                <a:latin typeface="Cambria"/>
                <a:cs typeface="Cambria"/>
              </a:rPr>
              <a:t>bagi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setiap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berat)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oligofruktosil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sakarosa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(rantai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panjang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fruktooligosakarida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(lcFOS)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Polidekstrosa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3658233" y="9954230"/>
            <a:ext cx="256540" cy="20447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>
                <a:latin typeface="Cambria"/>
                <a:cs typeface="Cambria"/>
              </a:rPr>
              <a:t>43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063367" y="436879"/>
            <a:ext cx="3598545" cy="1200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715" algn="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200">
              <a:latin typeface="Cambria"/>
              <a:cs typeface="Cambria"/>
            </a:endParaRPr>
          </a:p>
          <a:p>
            <a:pPr marL="12700" marR="5080" algn="just">
              <a:lnSpc>
                <a:spcPct val="146700"/>
              </a:lnSpc>
              <a:tabLst>
                <a:tab pos="1104900" algn="l"/>
                <a:tab pos="3107690" algn="l"/>
              </a:tabLst>
            </a:pPr>
            <a:r>
              <a:rPr sz="1200" spc="-10" dirty="0">
                <a:latin typeface="Cambria"/>
                <a:cs typeface="Cambria"/>
              </a:rPr>
              <a:t>Dekstrin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rintang/maltodekstrin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rintang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(tidak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dibenarkan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dalam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rumusan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bayi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dan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rumusan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susulan)”;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dan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16351" y="1964177"/>
            <a:ext cx="2266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Cambria"/>
                <a:cs typeface="Cambria"/>
              </a:rPr>
              <a:t>(ii)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73551" y="1964177"/>
            <a:ext cx="21215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memotong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perenggan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6;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9149" y="2500628"/>
            <a:ext cx="5001260" cy="18821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100"/>
              </a:spcBef>
              <a:buFont typeface="Cambria"/>
              <a:buAutoNum type="alphaLcParenBoth" startAt="2"/>
              <a:tabLst>
                <a:tab pos="469265" algn="l"/>
              </a:tabLst>
            </a:pP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memotong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DAFTAR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II;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dan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80"/>
              </a:spcBef>
              <a:buFont typeface="Cambria"/>
              <a:buAutoNum type="alphaLcParenBoth" startAt="2"/>
            </a:pPr>
            <a:endParaRPr sz="12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buFont typeface="Cambria"/>
              <a:buAutoNum type="alphaLcParenBoth" startAt="2"/>
              <a:tabLst>
                <a:tab pos="469265" algn="l"/>
              </a:tabLst>
            </a:pP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menggantikan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DAFTAR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III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daftar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84"/>
              </a:spcBef>
            </a:pPr>
            <a:endParaRPr sz="1200">
              <a:latin typeface="Cambria"/>
              <a:cs typeface="Cambria"/>
            </a:endParaRPr>
          </a:p>
          <a:p>
            <a:pPr marL="755650" algn="ctr">
              <a:lnSpc>
                <a:spcPts val="1420"/>
              </a:lnSpc>
            </a:pPr>
            <a:r>
              <a:rPr sz="1200" spc="-10" dirty="0">
                <a:latin typeface="Cambria"/>
                <a:cs typeface="Cambria"/>
              </a:rPr>
              <a:t>“DAFTAR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III</a:t>
            </a:r>
            <a:endParaRPr sz="1200">
              <a:latin typeface="Cambria"/>
              <a:cs typeface="Cambria"/>
            </a:endParaRPr>
          </a:p>
          <a:p>
            <a:pPr marL="754380" algn="ctr">
              <a:lnSpc>
                <a:spcPts val="1420"/>
              </a:lnSpc>
            </a:pPr>
            <a:r>
              <a:rPr sz="1200" spc="-10" dirty="0">
                <a:latin typeface="Cambria"/>
                <a:cs typeface="Cambria"/>
              </a:rPr>
              <a:t>(Peraturan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26)</a:t>
            </a:r>
            <a:endParaRPr sz="1200">
              <a:latin typeface="Cambria"/>
              <a:cs typeface="Cambria"/>
            </a:endParaRPr>
          </a:p>
          <a:p>
            <a:pPr marL="751205" algn="ctr">
              <a:lnSpc>
                <a:spcPct val="100000"/>
              </a:lnSpc>
              <a:spcBef>
                <a:spcPts val="1370"/>
              </a:spcBef>
            </a:pPr>
            <a:r>
              <a:rPr sz="1200" dirty="0">
                <a:latin typeface="Cambria"/>
                <a:cs typeface="Cambria"/>
              </a:rPr>
              <a:t>AMAUN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MAKSIMUM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VITAMIN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DAN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MINERAL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YANG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DISYORKAN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112517" y="4668645"/>
          <a:ext cx="4312920" cy="48367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0250"/>
                <a:gridCol w="2230120"/>
              </a:tblGrid>
              <a:tr h="720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42900">
                        <a:lnSpc>
                          <a:spcPct val="100000"/>
                        </a:lnSpc>
                      </a:pPr>
                      <a:r>
                        <a:rPr sz="1200" i="1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Cambria"/>
                          <a:cs typeface="Cambria"/>
                        </a:rPr>
                        <a:t>Mineral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8740" marR="73025" indent="220979">
                        <a:lnSpc>
                          <a:spcPts val="1410"/>
                        </a:lnSpc>
                      </a:pPr>
                      <a:r>
                        <a:rPr sz="1200" i="1" dirty="0">
                          <a:latin typeface="Cambria"/>
                          <a:cs typeface="Cambria"/>
                        </a:rPr>
                        <a:t>Amaun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Cambria"/>
                          <a:cs typeface="Cambria"/>
                        </a:rPr>
                        <a:t>maksimum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20" dirty="0">
                          <a:latin typeface="Cambria"/>
                          <a:cs typeface="Cambria"/>
                        </a:rPr>
                        <a:t>dalam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Cambria"/>
                          <a:cs typeface="Cambria"/>
                        </a:rPr>
                        <a:t>hidangan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Cambria"/>
                          <a:cs typeface="Cambria"/>
                        </a:rPr>
                        <a:t>harian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Cambria"/>
                          <a:cs typeface="Cambria"/>
                        </a:rPr>
                        <a:t>disyorkan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6675">
                        <a:lnSpc>
                          <a:spcPts val="1405"/>
                        </a:lnSpc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Cambria"/>
                          <a:cs typeface="Cambria"/>
                        </a:rPr>
                        <a:t>B6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93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miligram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6675">
                        <a:lnSpc>
                          <a:spcPts val="1405"/>
                        </a:lnSpc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latin typeface="Cambria"/>
                          <a:cs typeface="Cambria"/>
                        </a:rPr>
                        <a:t>C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1,750</a:t>
                      </a:r>
                      <a:r>
                        <a:rPr sz="12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miligram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6675">
                        <a:lnSpc>
                          <a:spcPts val="1405"/>
                        </a:lnSpc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latin typeface="Cambria"/>
                          <a:cs typeface="Cambria"/>
                        </a:rPr>
                        <a:t>D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35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mikrogram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6675">
                        <a:lnSpc>
                          <a:spcPts val="1405"/>
                        </a:lnSpc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latin typeface="Cambria"/>
                          <a:cs typeface="Cambria"/>
                        </a:rPr>
                        <a:t>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970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miligram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6675">
                        <a:lnSpc>
                          <a:spcPts val="1405"/>
                        </a:lnSpc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Niasin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820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miligram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Cambria"/>
                          <a:cs typeface="Cambria"/>
                        </a:rPr>
                        <a:t>NE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6675">
                        <a:lnSpc>
                          <a:spcPts val="1405"/>
                        </a:lnSpc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Molibdenum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350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mikrogram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6675">
                        <a:lnSpc>
                          <a:spcPts val="1405"/>
                        </a:lnSpc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Fosforus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1,250</a:t>
                      </a:r>
                      <a:r>
                        <a:rPr sz="12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miligram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5590">
                <a:tc>
                  <a:txBody>
                    <a:bodyPr/>
                    <a:lstStyle/>
                    <a:p>
                      <a:pPr marL="66675">
                        <a:lnSpc>
                          <a:spcPts val="1405"/>
                        </a:lnSpc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Selenium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200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mikrogram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Magnesium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250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miligram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Folat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600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mikrogram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Cambria"/>
                          <a:cs typeface="Cambria"/>
                        </a:rPr>
                        <a:t>DFE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latin typeface="Cambria"/>
                          <a:cs typeface="Cambria"/>
                        </a:rPr>
                        <a:t>A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1,000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mikrogram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Cambria"/>
                          <a:cs typeface="Cambria"/>
                        </a:rPr>
                        <a:t>RE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Kalsium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1,500</a:t>
                      </a:r>
                      <a:r>
                        <a:rPr sz="12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miligram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Kuprum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2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miligram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Flourida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0405">
                        <a:lnSpc>
                          <a:spcPts val="1390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3.5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miligram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6675">
                        <a:lnSpc>
                          <a:spcPts val="1395"/>
                        </a:lnSpc>
                      </a:pPr>
                      <a:r>
                        <a:rPr sz="1200" spc="-20" dirty="0">
                          <a:latin typeface="Cambria"/>
                          <a:cs typeface="Cambria"/>
                        </a:rPr>
                        <a:t>Iodin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5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200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mikrogram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3658233" y="9954230"/>
            <a:ext cx="256540" cy="20447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>
                <a:latin typeface="Cambria"/>
                <a:cs typeface="Cambria"/>
              </a:rPr>
              <a:t>44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855970" y="436879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112517" y="914398"/>
          <a:ext cx="4312920" cy="15436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0250"/>
                <a:gridCol w="2230120"/>
              </a:tblGrid>
              <a:tr h="720725"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1370"/>
                        </a:spcBef>
                      </a:pPr>
                      <a:r>
                        <a:rPr sz="1200" i="1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Cambria"/>
                          <a:cs typeface="Cambria"/>
                        </a:rPr>
                        <a:t>dan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Cambria"/>
                          <a:cs typeface="Cambria"/>
                        </a:rPr>
                        <a:t>Mineral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173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8740" marR="73025" indent="220979">
                        <a:lnSpc>
                          <a:spcPts val="1420"/>
                        </a:lnSpc>
                        <a:spcBef>
                          <a:spcPts val="5"/>
                        </a:spcBef>
                      </a:pPr>
                      <a:r>
                        <a:rPr sz="1200" i="1" dirty="0">
                          <a:latin typeface="Cambria"/>
                          <a:cs typeface="Cambria"/>
                        </a:rPr>
                        <a:t>Amaun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Cambria"/>
                          <a:cs typeface="Cambria"/>
                        </a:rPr>
                        <a:t>maksimum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20" dirty="0">
                          <a:latin typeface="Cambria"/>
                          <a:cs typeface="Cambria"/>
                        </a:rPr>
                        <a:t>dalam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Cambria"/>
                          <a:cs typeface="Cambria"/>
                        </a:rPr>
                        <a:t>hidangan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Cambria"/>
                          <a:cs typeface="Cambria"/>
                        </a:rPr>
                        <a:t>harian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Cambria"/>
                          <a:cs typeface="Cambria"/>
                        </a:rPr>
                        <a:t>yang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Cambria"/>
                          <a:cs typeface="Cambria"/>
                        </a:rPr>
                        <a:t>disyorkan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Zat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Cambria"/>
                          <a:cs typeface="Cambria"/>
                        </a:rPr>
                        <a:t>Besi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20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miligram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Mangan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2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miligram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sz="1200" spc="-20" dirty="0">
                          <a:latin typeface="Cambria"/>
                          <a:cs typeface="Cambria"/>
                        </a:rPr>
                        <a:t>Zink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15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miligram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02004" y="2802381"/>
            <a:ext cx="2646045" cy="385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Dibuat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20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Julai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2020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ts val="1420"/>
              </a:lnSpc>
            </a:pPr>
            <a:r>
              <a:rPr sz="1200" dirty="0">
                <a:latin typeface="Cambria"/>
                <a:cs typeface="Cambria"/>
              </a:rPr>
              <a:t>[KKM.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600-</a:t>
            </a:r>
            <a:r>
              <a:rPr sz="1200" dirty="0">
                <a:latin typeface="Cambria"/>
                <a:cs typeface="Cambria"/>
              </a:rPr>
              <a:t>1/1/35;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PN(PU2)418/XXVII]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38269" y="3605910"/>
            <a:ext cx="2200275" cy="388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30"/>
              </a:lnSpc>
              <a:spcBef>
                <a:spcPts val="100"/>
              </a:spcBef>
            </a:pP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DATO’</a:t>
            </a:r>
            <a:r>
              <a:rPr sz="12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SRI</a:t>
            </a:r>
            <a:r>
              <a:rPr sz="12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DR.</a:t>
            </a:r>
            <a:r>
              <a:rPr sz="1200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ADHAM</a:t>
            </a:r>
            <a:r>
              <a:rPr sz="12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BIN</a:t>
            </a:r>
            <a:r>
              <a:rPr sz="1200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20" dirty="0">
                <a:solidFill>
                  <a:srgbClr val="202020"/>
                </a:solidFill>
                <a:latin typeface="Cambria"/>
                <a:cs typeface="Cambria"/>
              </a:rPr>
              <a:t>BABA</a:t>
            </a:r>
            <a:endParaRPr sz="1200">
              <a:latin typeface="Cambria"/>
              <a:cs typeface="Cambria"/>
            </a:endParaRPr>
          </a:p>
          <a:p>
            <a:pPr marL="42545" algn="ctr">
              <a:lnSpc>
                <a:spcPts val="1430"/>
              </a:lnSpc>
            </a:pPr>
            <a:r>
              <a:rPr sz="1200" i="1" dirty="0">
                <a:latin typeface="Cambria"/>
                <a:cs typeface="Cambria"/>
              </a:rPr>
              <a:t>Menteri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Cambria"/>
                <a:cs typeface="Cambria"/>
              </a:rPr>
              <a:t>Kesihatan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09182" y="2232406"/>
            <a:ext cx="1212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25" dirty="0">
                <a:latin typeface="Calibri"/>
                <a:cs typeface="Calibri"/>
              </a:rPr>
              <a:t>”.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3683632" y="9477217"/>
            <a:ext cx="193040" cy="20447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200" spc="-25" dirty="0">
                <a:latin typeface="Cambria"/>
                <a:cs typeface="Cambria"/>
              </a:rPr>
              <a:t>45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855972" y="436879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04383" y="894333"/>
            <a:ext cx="3350895" cy="565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mbria"/>
                <a:cs typeface="Cambria"/>
              </a:rPr>
              <a:t>FOOD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ACT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1983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1365"/>
              </a:spcBef>
            </a:pPr>
            <a:r>
              <a:rPr sz="1200" spc="-10" dirty="0">
                <a:latin typeface="Cambria"/>
                <a:cs typeface="Cambria"/>
              </a:rPr>
              <a:t>FOOD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(AMENDMENT)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(NO.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4)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REGULATIONS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2020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0" y="1700529"/>
            <a:ext cx="4606925" cy="561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6700"/>
              </a:lnSpc>
              <a:spcBef>
                <a:spcPts val="100"/>
              </a:spcBef>
              <a:tabLst>
                <a:tab pos="410209" algn="l"/>
                <a:tab pos="1189990" algn="l"/>
                <a:tab pos="1562100" algn="l"/>
                <a:tab pos="2017395" algn="l"/>
                <a:tab pos="2748280" algn="l"/>
                <a:tab pos="3630929" algn="l"/>
                <a:tab pos="4036060" algn="l"/>
              </a:tabLst>
            </a:pPr>
            <a:r>
              <a:rPr sz="1200" spc="-25" dirty="0">
                <a:latin typeface="Cambria"/>
                <a:cs typeface="Cambria"/>
              </a:rPr>
              <a:t>IN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exercise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5" dirty="0">
                <a:latin typeface="Cambria"/>
                <a:cs typeface="Cambria"/>
              </a:rPr>
              <a:t>of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5" dirty="0">
                <a:latin typeface="Cambria"/>
                <a:cs typeface="Cambria"/>
              </a:rPr>
              <a:t>the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powers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conferred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5" dirty="0">
                <a:latin typeface="Cambria"/>
                <a:cs typeface="Cambria"/>
              </a:rPr>
              <a:t>by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section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Act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1983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[</a:t>
            </a:r>
            <a:r>
              <a:rPr sz="1200" i="1" dirty="0">
                <a:latin typeface="Cambria"/>
                <a:cs typeface="Cambria"/>
              </a:rPr>
              <a:t>Act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Cambria"/>
                <a:cs typeface="Cambria"/>
              </a:rPr>
              <a:t>281</a:t>
            </a:r>
            <a:r>
              <a:rPr sz="1200" dirty="0">
                <a:latin typeface="Cambria"/>
                <a:cs typeface="Cambria"/>
              </a:rPr>
              <a:t>],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Minister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makes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following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regulations: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38617" y="1785872"/>
            <a:ext cx="102044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5450" algn="l"/>
                <a:tab pos="796925" algn="l"/>
              </a:tabLst>
            </a:pPr>
            <a:r>
              <a:rPr sz="1200" spc="-25" dirty="0">
                <a:latin typeface="Cambria"/>
                <a:cs typeface="Cambria"/>
              </a:rPr>
              <a:t>34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5" dirty="0">
                <a:latin typeface="Cambria"/>
                <a:cs typeface="Cambria"/>
              </a:rPr>
              <a:t>of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5" dirty="0">
                <a:latin typeface="Cambria"/>
                <a:cs typeface="Cambria"/>
              </a:rPr>
              <a:t>the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2" y="2505197"/>
            <a:ext cx="5760085" cy="431482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1200" b="1" spc="-10" dirty="0">
                <a:latin typeface="Cambria"/>
                <a:cs typeface="Cambria"/>
              </a:rPr>
              <a:t>Citation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and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commencement</a:t>
            </a:r>
            <a:endParaRPr sz="1200">
              <a:latin typeface="Cambria"/>
              <a:cs typeface="Cambria"/>
            </a:endParaRPr>
          </a:p>
          <a:p>
            <a:pPr marL="12700" marR="6350">
              <a:lnSpc>
                <a:spcPct val="146000"/>
              </a:lnSpc>
              <a:spcBef>
                <a:spcPts val="10"/>
              </a:spcBef>
              <a:tabLst>
                <a:tab pos="469265" algn="l"/>
                <a:tab pos="913130" algn="l"/>
              </a:tabLst>
            </a:pPr>
            <a:r>
              <a:rPr sz="1200" spc="-25" dirty="0">
                <a:latin typeface="Cambria"/>
                <a:cs typeface="Cambria"/>
              </a:rPr>
              <a:t>1.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5" dirty="0">
                <a:latin typeface="Cambria"/>
                <a:cs typeface="Cambria"/>
              </a:rPr>
              <a:t>(1)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dirty="0">
                <a:latin typeface="Cambria"/>
                <a:cs typeface="Cambria"/>
              </a:rPr>
              <a:t>These</a:t>
            </a:r>
            <a:r>
              <a:rPr sz="1200" spc="3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regulations</a:t>
            </a:r>
            <a:r>
              <a:rPr sz="1200" spc="3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may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be</a:t>
            </a:r>
            <a:r>
              <a:rPr sz="1200" spc="3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cited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as</a:t>
            </a:r>
            <a:r>
              <a:rPr sz="1200" spc="3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34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Food</a:t>
            </a:r>
            <a:r>
              <a:rPr sz="1200" spc="3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(Amendment)</a:t>
            </a:r>
            <a:r>
              <a:rPr sz="1200" spc="33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(No.</a:t>
            </a:r>
            <a:r>
              <a:rPr sz="1200" spc="320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Cambria"/>
                <a:cs typeface="Cambria"/>
              </a:rPr>
              <a:t>4)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Regulations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b="1" spc="-20" dirty="0">
                <a:latin typeface="Cambria"/>
                <a:cs typeface="Cambria"/>
              </a:rPr>
              <a:t>2020</a:t>
            </a:r>
            <a:r>
              <a:rPr sz="1200" spc="-20" dirty="0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</a:pPr>
            <a:endParaRPr sz="1200">
              <a:latin typeface="Cambria"/>
              <a:cs typeface="Cambria"/>
            </a:endParaRPr>
          </a:p>
          <a:p>
            <a:pPr marL="469265">
              <a:lnSpc>
                <a:spcPct val="100000"/>
              </a:lnSpc>
              <a:tabLst>
                <a:tab pos="926465" algn="l"/>
              </a:tabLst>
            </a:pPr>
            <a:r>
              <a:rPr sz="1200" spc="-25" dirty="0">
                <a:latin typeface="Cambria"/>
                <a:cs typeface="Cambria"/>
              </a:rPr>
              <a:t>(2)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These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Regulations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come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into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operation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22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July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2022.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80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200" b="1" spc="-10" dirty="0">
                <a:latin typeface="Cambria"/>
                <a:cs typeface="Cambria"/>
              </a:rPr>
              <a:t>Amendment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of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regulation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Cambria"/>
                <a:cs typeface="Cambria"/>
              </a:rPr>
              <a:t>11</a:t>
            </a:r>
            <a:endParaRPr sz="12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spcBef>
                <a:spcPts val="670"/>
              </a:spcBef>
              <a:buAutoNum type="arabicPeriod" startAt="3"/>
              <a:tabLst>
                <a:tab pos="469265" algn="l"/>
              </a:tabLst>
            </a:pPr>
            <a:r>
              <a:rPr sz="1200" dirty="0">
                <a:latin typeface="Cambria"/>
                <a:cs typeface="Cambria"/>
              </a:rPr>
              <a:t>The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Regulations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1985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[</a:t>
            </a:r>
            <a:r>
              <a:rPr sz="1200" i="1" dirty="0">
                <a:latin typeface="Cambria"/>
                <a:cs typeface="Cambria"/>
              </a:rPr>
              <a:t>P.U.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Cambria"/>
                <a:cs typeface="Cambria"/>
              </a:rPr>
              <a:t>(A)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Cambria"/>
                <a:cs typeface="Cambria"/>
              </a:rPr>
              <a:t>437/1985</a:t>
            </a:r>
            <a:r>
              <a:rPr sz="1200" dirty="0">
                <a:latin typeface="Cambria"/>
                <a:cs typeface="Cambria"/>
              </a:rPr>
              <a:t>],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which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are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referred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as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the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1200" dirty="0">
                <a:latin typeface="Cambria"/>
                <a:cs typeface="Cambria"/>
              </a:rPr>
              <a:t>“principal</a:t>
            </a:r>
            <a:r>
              <a:rPr sz="1200" spc="-2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Regulations”</a:t>
            </a:r>
            <a:r>
              <a:rPr sz="1200" spc="-2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in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these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Regulations,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are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amended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in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regulation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11—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65"/>
              </a:spcBef>
            </a:pPr>
            <a:endParaRPr sz="1200">
              <a:latin typeface="Cambria"/>
              <a:cs typeface="Cambria"/>
            </a:endParaRPr>
          </a:p>
          <a:p>
            <a:pPr marL="913130" lvl="1" indent="-443865">
              <a:lnSpc>
                <a:spcPct val="100000"/>
              </a:lnSpc>
              <a:buFont typeface="Cambria"/>
              <a:buAutoNum type="alphaLcParenBoth"/>
              <a:tabLst>
                <a:tab pos="913130" algn="l"/>
              </a:tabLst>
            </a:pPr>
            <a:r>
              <a:rPr sz="1200" dirty="0">
                <a:latin typeface="Cambria"/>
                <a:cs typeface="Cambria"/>
              </a:rPr>
              <a:t>in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subregulation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(1)—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70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marL="1382395" marR="5080" lvl="2" indent="-455930" algn="just">
              <a:lnSpc>
                <a:spcPct val="146700"/>
              </a:lnSpc>
              <a:buAutoNum type="romanLcParenBoth"/>
              <a:tabLst>
                <a:tab pos="1383665" algn="l"/>
              </a:tabLst>
            </a:pPr>
            <a:r>
              <a:rPr sz="1200" dirty="0">
                <a:latin typeface="Cambria"/>
                <a:cs typeface="Cambria"/>
              </a:rPr>
              <a:t>in</a:t>
            </a:r>
            <a:r>
              <a:rPr sz="1200" spc="310" dirty="0">
                <a:latin typeface="Times New Roman"/>
                <a:cs typeface="Times New Roman"/>
              </a:rPr>
              <a:t>   </a:t>
            </a:r>
            <a:r>
              <a:rPr sz="1200" dirty="0">
                <a:latin typeface="Cambria"/>
                <a:cs typeface="Cambria"/>
              </a:rPr>
              <a:t>paragraph</a:t>
            </a:r>
            <a:r>
              <a:rPr sz="1200" spc="315" dirty="0">
                <a:latin typeface="Times New Roman"/>
                <a:cs typeface="Times New Roman"/>
              </a:rPr>
              <a:t>   </a:t>
            </a:r>
            <a:r>
              <a:rPr sz="1200" i="1" dirty="0">
                <a:latin typeface="Cambria"/>
                <a:cs typeface="Cambria"/>
              </a:rPr>
              <a:t>(a)</a:t>
            </a:r>
            <a:r>
              <a:rPr sz="1200" dirty="0">
                <a:latin typeface="Cambria"/>
                <a:cs typeface="Cambria"/>
              </a:rPr>
              <a:t>,</a:t>
            </a:r>
            <a:r>
              <a:rPr sz="1200" spc="310" dirty="0">
                <a:latin typeface="Times New Roman"/>
                <a:cs typeface="Times New Roman"/>
              </a:rPr>
              <a:t>   </a:t>
            </a:r>
            <a:r>
              <a:rPr sz="1200" dirty="0">
                <a:latin typeface="Cambria"/>
                <a:cs typeface="Cambria"/>
              </a:rPr>
              <a:t>by</a:t>
            </a:r>
            <a:r>
              <a:rPr sz="1200" spc="310" dirty="0">
                <a:latin typeface="Times New Roman"/>
                <a:cs typeface="Times New Roman"/>
              </a:rPr>
              <a:t>   </a:t>
            </a:r>
            <a:r>
              <a:rPr sz="1200" dirty="0">
                <a:latin typeface="Cambria"/>
                <a:cs typeface="Cambria"/>
              </a:rPr>
              <a:t>inserting</a:t>
            </a:r>
            <a:r>
              <a:rPr sz="1200" spc="310" dirty="0">
                <a:latin typeface="Times New Roman"/>
                <a:cs typeface="Times New Roman"/>
              </a:rPr>
              <a:t>   </a:t>
            </a:r>
            <a:r>
              <a:rPr sz="1200" dirty="0">
                <a:latin typeface="Cambria"/>
                <a:cs typeface="Cambria"/>
              </a:rPr>
              <a:t>after</a:t>
            </a:r>
            <a:r>
              <a:rPr sz="1200" spc="310" dirty="0">
                <a:latin typeface="Times New Roman"/>
                <a:cs typeface="Times New Roman"/>
              </a:rPr>
              <a:t>  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310" dirty="0">
                <a:latin typeface="Times New Roman"/>
                <a:cs typeface="Times New Roman"/>
              </a:rPr>
              <a:t>   </a:t>
            </a:r>
            <a:r>
              <a:rPr sz="1200" spc="-10" dirty="0">
                <a:latin typeface="Cambria"/>
                <a:cs typeface="Cambria"/>
              </a:rPr>
              <a:t>words</a:t>
            </a:r>
            <a:r>
              <a:rPr sz="1200" spc="-10" dirty="0">
                <a:latin typeface="Times New Roman"/>
                <a:cs typeface="Times New Roman"/>
              </a:rPr>
              <a:t> 	</a:t>
            </a:r>
            <a:r>
              <a:rPr sz="1200" spc="-10" dirty="0">
                <a:latin typeface="Cambria"/>
                <a:cs typeface="Cambria"/>
              </a:rPr>
              <a:t>“principal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ingredients”</a:t>
            </a:r>
            <a:r>
              <a:rPr sz="1200" spc="-3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words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“or</a:t>
            </a:r>
            <a:r>
              <a:rPr sz="1200" spc="-2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if</a:t>
            </a:r>
            <a:r>
              <a:rPr sz="1200" spc="-2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there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is</a:t>
            </a:r>
            <a:r>
              <a:rPr sz="1200" spc="-3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no </a:t>
            </a:r>
            <a:r>
              <a:rPr sz="1200" spc="-10" dirty="0">
                <a:latin typeface="Cambria"/>
                <a:cs typeface="Cambria"/>
              </a:rPr>
              <a:t>common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name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of</a:t>
            </a:r>
            <a:r>
              <a:rPr sz="1200" spc="-25" dirty="0">
                <a:latin typeface="Times New Roman"/>
                <a:cs typeface="Times New Roman"/>
              </a:rPr>
              <a:t> 	</a:t>
            </a:r>
            <a:r>
              <a:rPr sz="1200" spc="-20" dirty="0">
                <a:latin typeface="Cambria"/>
                <a:cs typeface="Cambria"/>
              </a:rPr>
              <a:t>its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principal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ingredients,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45" dirty="0">
                <a:latin typeface="Cambria"/>
                <a:cs typeface="Cambria"/>
              </a:rPr>
              <a:t>an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appropriate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descriptive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term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Cambria"/>
                <a:cs typeface="Cambria"/>
              </a:rPr>
              <a:t>of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the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food</a:t>
            </a:r>
            <a:r>
              <a:rPr sz="1200" spc="-20" dirty="0">
                <a:latin typeface="Times New Roman"/>
                <a:cs typeface="Times New Roman"/>
              </a:rPr>
              <a:t> 	</a:t>
            </a:r>
            <a:r>
              <a:rPr sz="1200" dirty="0">
                <a:latin typeface="Cambria"/>
                <a:cs typeface="Cambria"/>
              </a:rPr>
              <a:t>which</a:t>
            </a:r>
            <a:r>
              <a:rPr sz="1200" spc="-2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is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not</a:t>
            </a:r>
            <a:r>
              <a:rPr sz="1200" spc="-2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misleading”;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16345" y="7146811"/>
            <a:ext cx="2266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Cambria"/>
                <a:cs typeface="Cambria"/>
              </a:rPr>
              <a:t>(ii)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73545" y="7146811"/>
            <a:ext cx="37268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by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inserting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after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paragraph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Cambria"/>
                <a:cs typeface="Cambria"/>
              </a:rPr>
              <a:t>(a)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following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paragraph: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02528" y="7597919"/>
            <a:ext cx="4157979" cy="830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200" algn="just">
              <a:lnSpc>
                <a:spcPct val="1467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“</a:t>
            </a:r>
            <a:r>
              <a:rPr sz="1200" i="1" dirty="0">
                <a:latin typeface="Cambria"/>
                <a:cs typeface="Cambria"/>
              </a:rPr>
              <a:t>(aa)</a:t>
            </a:r>
            <a:r>
              <a:rPr sz="1200" spc="16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either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conjunction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with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or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close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proximity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the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name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food,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such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additional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words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regard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the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true</a:t>
            </a:r>
            <a:r>
              <a:rPr sz="1200" spc="-2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nature</a:t>
            </a:r>
            <a:r>
              <a:rPr sz="1200" spc="-2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and</a:t>
            </a:r>
            <a:r>
              <a:rPr sz="1200" spc="-3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physical</a:t>
            </a:r>
            <a:r>
              <a:rPr sz="1200" spc="-3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condition</a:t>
            </a:r>
            <a:r>
              <a:rPr sz="1200" spc="-3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-2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2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food;”;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02629" y="8754630"/>
            <a:ext cx="2698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mbria"/>
                <a:cs typeface="Cambria"/>
              </a:rPr>
              <a:t>(iii)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52209" y="8669287"/>
            <a:ext cx="4406265" cy="56197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1200" dirty="0">
                <a:latin typeface="Cambria"/>
                <a:cs typeface="Cambria"/>
              </a:rPr>
              <a:t>in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paragraph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Cambria"/>
                <a:cs typeface="Cambria"/>
              </a:rPr>
              <a:t>(ea)</a:t>
            </a:r>
            <a:r>
              <a:rPr sz="1200" dirty="0">
                <a:latin typeface="Cambria"/>
                <a:cs typeface="Cambria"/>
              </a:rPr>
              <a:t>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substituting</a:t>
            </a:r>
            <a:r>
              <a:rPr sz="1200" spc="3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for</a:t>
            </a:r>
            <a:r>
              <a:rPr sz="1200" spc="3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4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words</a:t>
            </a:r>
            <a:r>
              <a:rPr sz="1200" spc="3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“in</a:t>
            </a:r>
            <a:r>
              <a:rPr sz="1200" spc="3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addition</a:t>
            </a:r>
            <a:r>
              <a:rPr sz="1200" spc="4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40" dirty="0">
                <a:latin typeface="Cambria"/>
                <a:cs typeface="Cambria"/>
              </a:rPr>
              <a:t> </a:t>
            </a:r>
            <a:r>
              <a:rPr sz="1200" spc="-25" dirty="0">
                <a:latin typeface="Cambria"/>
                <a:cs typeface="Cambria"/>
              </a:rPr>
              <a:t>the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1200" spc="-10" dirty="0">
                <a:latin typeface="Cambria"/>
                <a:cs typeface="Cambria"/>
              </a:rPr>
              <a:t>requirements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specified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paragraph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(1)</a:t>
            </a:r>
            <a:r>
              <a:rPr sz="1200" i="1" spc="-10" dirty="0">
                <a:latin typeface="Cambria"/>
                <a:cs typeface="Cambria"/>
              </a:rPr>
              <a:t>(e),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if”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words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“where”;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/>
          <p:nvPr/>
        </p:nvSpPr>
        <p:spPr>
          <a:xfrm>
            <a:off x="3658233" y="9954230"/>
            <a:ext cx="250825" cy="20447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sz="1100" spc="-25" dirty="0">
                <a:latin typeface="Cambria"/>
                <a:cs typeface="Cambria"/>
              </a:rPr>
              <a:t>46</a:t>
            </a:fld>
            <a:endParaRPr sz="110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855970" y="436879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02635" y="892809"/>
            <a:ext cx="2603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Cambria"/>
                <a:cs typeface="Cambria"/>
              </a:rPr>
              <a:t>(iv)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52215" y="892809"/>
            <a:ext cx="37966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by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inserting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after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paragraph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Cambria"/>
                <a:cs typeface="Cambria"/>
              </a:rPr>
              <a:t>(ea)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following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paragraph: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02532" y="1406396"/>
            <a:ext cx="3460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mbria"/>
                <a:cs typeface="Cambria"/>
              </a:rPr>
              <a:t>“</a:t>
            </a:r>
            <a:r>
              <a:rPr sz="1200" i="1" spc="-10" dirty="0">
                <a:latin typeface="Cambria"/>
                <a:cs typeface="Cambria"/>
              </a:rPr>
              <a:t>(eb)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59731" y="1321053"/>
            <a:ext cx="3701415" cy="1098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67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for</a:t>
            </a:r>
            <a:r>
              <a:rPr sz="1200" spc="17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18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18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sold</a:t>
            </a:r>
            <a:r>
              <a:rPr sz="1200" spc="17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as</a:t>
            </a:r>
            <a:r>
              <a:rPr sz="1200" spc="18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a</a:t>
            </a:r>
            <a:r>
              <a:rPr sz="1200" spc="18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mixture</a:t>
            </a:r>
            <a:r>
              <a:rPr sz="1200" spc="18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or</a:t>
            </a:r>
            <a:r>
              <a:rPr sz="1200" spc="180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combination,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statement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on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percentage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weight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or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volume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such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appropriate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ingredient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which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shall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be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stated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adjacent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each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ingredient—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73449" y="2660268"/>
            <a:ext cx="3716654" cy="831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1645" marR="5080" indent="-449580" algn="just">
              <a:lnSpc>
                <a:spcPct val="1468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(i)</a:t>
            </a:r>
            <a:r>
              <a:rPr sz="1200" spc="445" dirty="0">
                <a:latin typeface="Times New Roman"/>
                <a:cs typeface="Times New Roman"/>
              </a:rPr>
              <a:t>   </a:t>
            </a:r>
            <a:r>
              <a:rPr sz="1200" dirty="0">
                <a:latin typeface="Cambria"/>
                <a:cs typeface="Cambria"/>
              </a:rPr>
              <a:t>where</a:t>
            </a:r>
            <a:r>
              <a:rPr sz="1200" spc="250" dirty="0">
                <a:latin typeface="Times New Roman"/>
                <a:cs typeface="Times New Roman"/>
              </a:rPr>
              <a:t>  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250" dirty="0">
                <a:latin typeface="Times New Roman"/>
                <a:cs typeface="Times New Roman"/>
              </a:rPr>
              <a:t>   </a:t>
            </a:r>
            <a:r>
              <a:rPr sz="1200" dirty="0">
                <a:latin typeface="Cambria"/>
                <a:cs typeface="Cambria"/>
              </a:rPr>
              <a:t>appropriate</a:t>
            </a:r>
            <a:r>
              <a:rPr sz="1200" spc="250" dirty="0">
                <a:latin typeface="Times New Roman"/>
                <a:cs typeface="Times New Roman"/>
              </a:rPr>
              <a:t>   </a:t>
            </a:r>
            <a:r>
              <a:rPr sz="1200" dirty="0">
                <a:latin typeface="Cambria"/>
                <a:cs typeface="Cambria"/>
              </a:rPr>
              <a:t>ingredient</a:t>
            </a:r>
            <a:r>
              <a:rPr sz="1200" spc="254" dirty="0">
                <a:latin typeface="Times New Roman"/>
                <a:cs typeface="Times New Roman"/>
              </a:rPr>
              <a:t>   </a:t>
            </a:r>
            <a:r>
              <a:rPr sz="1200" spc="-20" dirty="0">
                <a:latin typeface="Cambria"/>
                <a:cs typeface="Cambria"/>
              </a:rPr>
              <a:t>used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2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manufacture</a:t>
            </a:r>
            <a:r>
              <a:rPr sz="1200" spc="2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that</a:t>
            </a:r>
            <a:r>
              <a:rPr sz="1200" spc="2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is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emphasized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on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label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words,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pictures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or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graphics;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or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73451" y="3831462"/>
            <a:ext cx="211454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20" dirty="0">
                <a:latin typeface="Cambria"/>
                <a:cs typeface="Cambria"/>
              </a:rPr>
              <a:t>(ii)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23031" y="3733927"/>
            <a:ext cx="3237865" cy="1097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64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where</a:t>
            </a:r>
            <a:r>
              <a:rPr sz="1200" spc="49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229" dirty="0">
                <a:latin typeface="Times New Roman"/>
                <a:cs typeface="Times New Roman"/>
              </a:rPr>
              <a:t>   </a:t>
            </a:r>
            <a:r>
              <a:rPr sz="1200" dirty="0">
                <a:latin typeface="Cambria"/>
                <a:cs typeface="Cambria"/>
              </a:rPr>
              <a:t>appropriate</a:t>
            </a:r>
            <a:r>
              <a:rPr sz="1200" spc="49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ingredient</a:t>
            </a:r>
            <a:r>
              <a:rPr sz="1200" spc="495" dirty="0">
                <a:latin typeface="Times New Roman"/>
                <a:cs typeface="Times New Roman"/>
              </a:rPr>
              <a:t>  </a:t>
            </a:r>
            <a:r>
              <a:rPr sz="1200" spc="-20" dirty="0">
                <a:latin typeface="Cambria"/>
                <a:cs typeface="Cambria"/>
              </a:rPr>
              <a:t>used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manufacture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2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that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is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not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within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28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name</a:t>
            </a:r>
            <a:r>
              <a:rPr sz="1200" spc="28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28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that</a:t>
            </a:r>
            <a:r>
              <a:rPr sz="1200" spc="29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28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but</a:t>
            </a:r>
            <a:r>
              <a:rPr sz="1200" spc="29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is</a:t>
            </a:r>
            <a:r>
              <a:rPr sz="1200" spc="285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essential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characterize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that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food;”;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16351" y="5146926"/>
            <a:ext cx="42398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8309" algn="l"/>
              </a:tabLst>
            </a:pPr>
            <a:r>
              <a:rPr sz="1200" spc="-25" dirty="0">
                <a:latin typeface="Cambria"/>
                <a:cs typeface="Cambria"/>
              </a:rPr>
              <a:t>(v)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dirty="0">
                <a:latin typeface="Cambria"/>
                <a:cs typeface="Cambria"/>
              </a:rPr>
              <a:t>by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substituting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for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paragraph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Cambria"/>
                <a:cs typeface="Cambria"/>
              </a:rPr>
              <a:t>(g)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following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paragraph: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02528" y="5683371"/>
            <a:ext cx="2755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Cambria"/>
                <a:cs typeface="Cambria"/>
              </a:rPr>
              <a:t>“</a:t>
            </a:r>
            <a:r>
              <a:rPr sz="1200" i="1" spc="-20" dirty="0">
                <a:latin typeface="Cambria"/>
                <a:cs typeface="Cambria"/>
              </a:rPr>
              <a:t>(g)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59728" y="5683371"/>
            <a:ext cx="26377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mbria"/>
                <a:cs typeface="Cambria"/>
              </a:rPr>
              <a:t>where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contains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additive—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59729" y="6132956"/>
            <a:ext cx="3702050" cy="1367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5615" marR="5080" indent="-463550" algn="just">
              <a:lnSpc>
                <a:spcPct val="1467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(i)</a:t>
            </a:r>
            <a:r>
              <a:rPr sz="1200" spc="459" dirty="0">
                <a:latin typeface="Times New Roman"/>
                <a:cs typeface="Times New Roman"/>
              </a:rPr>
              <a:t>   </a:t>
            </a:r>
            <a:r>
              <a:rPr sz="1200" dirty="0">
                <a:latin typeface="Cambria"/>
                <a:cs typeface="Cambria"/>
              </a:rPr>
              <a:t>with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International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Numbering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System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(INS)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for</a:t>
            </a:r>
            <a:r>
              <a:rPr sz="1200" spc="3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additive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number,</a:t>
            </a:r>
            <a:r>
              <a:rPr sz="1200" spc="3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</a:t>
            </a:r>
            <a:r>
              <a:rPr sz="1200" spc="3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statement</a:t>
            </a:r>
            <a:r>
              <a:rPr sz="1200" spc="3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35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the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functional</a:t>
            </a:r>
            <a:r>
              <a:rPr sz="1200" spc="3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class</a:t>
            </a:r>
            <a:r>
              <a:rPr sz="1200" spc="3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3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3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relevant</a:t>
            </a:r>
            <a:r>
              <a:rPr sz="1200" spc="3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38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additive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followed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by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name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2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additive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or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INS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number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brackets;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or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59729" y="7828018"/>
            <a:ext cx="2266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Cambria"/>
                <a:cs typeface="Cambria"/>
              </a:rPr>
              <a:t>(ii)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23025" y="7744197"/>
            <a:ext cx="3237865" cy="10953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46400"/>
              </a:lnSpc>
              <a:spcBef>
                <a:spcPts val="90"/>
              </a:spcBef>
            </a:pPr>
            <a:r>
              <a:rPr sz="1200" dirty="0">
                <a:latin typeface="Cambria"/>
                <a:cs typeface="Cambria"/>
              </a:rPr>
              <a:t>without</a:t>
            </a:r>
            <a:r>
              <a:rPr sz="1200" spc="4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4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International</a:t>
            </a:r>
            <a:r>
              <a:rPr sz="1200" spc="4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Numbering</a:t>
            </a:r>
            <a:r>
              <a:rPr sz="1200" spc="47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System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(INS)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additive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number,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only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statement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229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229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functional</a:t>
            </a:r>
            <a:r>
              <a:rPr sz="1200" spc="23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class</a:t>
            </a:r>
            <a:r>
              <a:rPr sz="1200" spc="229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and</a:t>
            </a:r>
            <a:r>
              <a:rPr sz="1200" spc="229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23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name</a:t>
            </a:r>
            <a:r>
              <a:rPr sz="1200" spc="229" dirty="0">
                <a:latin typeface="Times New Roman"/>
                <a:cs typeface="Times New Roman"/>
              </a:rPr>
              <a:t>  </a:t>
            </a:r>
            <a:r>
              <a:rPr sz="1200" spc="-25" dirty="0">
                <a:latin typeface="Cambria"/>
                <a:cs typeface="Cambria"/>
              </a:rPr>
              <a:t>of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additive;”;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3658233" y="9954230"/>
            <a:ext cx="250825" cy="20447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sz="1100" spc="-25" dirty="0">
                <a:latin typeface="Cambria"/>
                <a:cs typeface="Cambria"/>
              </a:rPr>
              <a:t>47</a:t>
            </a:fld>
            <a:endParaRPr sz="110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855970" y="436879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02635" y="892809"/>
            <a:ext cx="2603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Cambria"/>
                <a:cs typeface="Cambria"/>
              </a:rPr>
              <a:t>(vi)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52215" y="892809"/>
            <a:ext cx="3725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by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inserting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after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paragraph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Cambria"/>
                <a:cs typeface="Cambria"/>
              </a:rPr>
              <a:t>(g)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following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paragraph: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9160" y="1343913"/>
            <a:ext cx="5302250" cy="6453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12900" marR="5080" indent="-457200" algn="just">
              <a:lnSpc>
                <a:spcPct val="146200"/>
              </a:lnSpc>
              <a:spcBef>
                <a:spcPts val="105"/>
              </a:spcBef>
            </a:pPr>
            <a:r>
              <a:rPr sz="1200" i="1" dirty="0">
                <a:latin typeface="Cambria"/>
                <a:cs typeface="Cambria"/>
              </a:rPr>
              <a:t>“(ga)</a:t>
            </a:r>
            <a:r>
              <a:rPr sz="1200" i="1" spc="215" dirty="0">
                <a:latin typeface="Cambria"/>
                <a:cs typeface="Cambria"/>
              </a:rPr>
              <a:t>  </a:t>
            </a:r>
            <a:r>
              <a:rPr sz="1200" dirty="0">
                <a:latin typeface="Cambria"/>
                <a:cs typeface="Cambria"/>
              </a:rPr>
              <a:t>where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contains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additive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with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more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than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one</a:t>
            </a:r>
            <a:r>
              <a:rPr sz="1200" spc="11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functional</a:t>
            </a:r>
            <a:r>
              <a:rPr sz="1200" spc="114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class,</a:t>
            </a:r>
            <a:r>
              <a:rPr sz="1200" spc="120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Cambria"/>
                <a:cs typeface="Cambria"/>
              </a:rPr>
              <a:t>a</a:t>
            </a:r>
            <a:r>
              <a:rPr sz="1100" spc="125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Cambria"/>
                <a:cs typeface="Cambria"/>
              </a:rPr>
              <a:t>statement</a:t>
            </a:r>
            <a:r>
              <a:rPr sz="1100" spc="114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Cambria"/>
                <a:cs typeface="Cambria"/>
              </a:rPr>
              <a:t>of</a:t>
            </a:r>
            <a:r>
              <a:rPr sz="1100" spc="13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one</a:t>
            </a:r>
            <a:r>
              <a:rPr sz="1200" spc="114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functional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class </a:t>
            </a:r>
            <a:r>
              <a:rPr sz="1200" spc="-10" dirty="0">
                <a:latin typeface="Cambria"/>
                <a:cs typeface="Cambria"/>
              </a:rPr>
              <a:t>only;”;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</a:pPr>
            <a:endParaRPr sz="12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buFont typeface="Cambria"/>
              <a:buAutoNum type="alphaLcParenBoth" startAt="2"/>
              <a:tabLst>
                <a:tab pos="469265" algn="l"/>
              </a:tabLst>
            </a:pPr>
            <a:r>
              <a:rPr sz="1200" dirty="0">
                <a:latin typeface="Cambria"/>
                <a:cs typeface="Cambria"/>
              </a:rPr>
              <a:t>by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inserting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after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subregulation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(2)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following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subregulation: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80"/>
              </a:spcBef>
              <a:buFont typeface="Cambria"/>
              <a:buAutoNum type="alphaLcParenBoth" startAt="2"/>
            </a:pPr>
            <a:endParaRPr sz="1200">
              <a:latin typeface="Cambria"/>
              <a:cs typeface="Cambria"/>
            </a:endParaRPr>
          </a:p>
          <a:p>
            <a:pPr marL="697865">
              <a:lnSpc>
                <a:spcPct val="100000"/>
              </a:lnSpc>
              <a:spcBef>
                <a:spcPts val="5"/>
              </a:spcBef>
            </a:pPr>
            <a:r>
              <a:rPr sz="1200" i="1" dirty="0">
                <a:latin typeface="Cambria"/>
                <a:cs typeface="Cambria"/>
              </a:rPr>
              <a:t>“</a:t>
            </a:r>
            <a:r>
              <a:rPr sz="1200" dirty="0">
                <a:latin typeface="Cambria"/>
                <a:cs typeface="Cambria"/>
              </a:rPr>
              <a:t>(2</a:t>
            </a:r>
            <a:r>
              <a:rPr sz="1000" dirty="0">
                <a:latin typeface="Cambria"/>
                <a:cs typeface="Cambria"/>
              </a:rPr>
              <a:t>A</a:t>
            </a:r>
            <a:r>
              <a:rPr sz="1200" dirty="0">
                <a:latin typeface="Cambria"/>
                <a:cs typeface="Cambria"/>
              </a:rPr>
              <a:t>)</a:t>
            </a:r>
            <a:r>
              <a:rPr sz="1200" spc="15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Notwithstanding</a:t>
            </a:r>
            <a:r>
              <a:rPr sz="1200" spc="2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paragraph</a:t>
            </a:r>
            <a:r>
              <a:rPr sz="1200" spc="3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(1)</a:t>
            </a:r>
            <a:r>
              <a:rPr sz="1200" i="1" dirty="0">
                <a:latin typeface="Cambria"/>
                <a:cs typeface="Cambria"/>
              </a:rPr>
              <a:t>(g)</a:t>
            </a:r>
            <a:r>
              <a:rPr sz="1200" dirty="0">
                <a:latin typeface="Cambria"/>
                <a:cs typeface="Cambria"/>
              </a:rPr>
              <a:t>,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where</a:t>
            </a:r>
            <a:r>
              <a:rPr sz="1200" spc="3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3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29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additive</a:t>
            </a:r>
            <a:endParaRPr sz="1200">
              <a:latin typeface="Cambria"/>
              <a:cs typeface="Cambria"/>
            </a:endParaRPr>
          </a:p>
          <a:p>
            <a:pPr marL="469900">
              <a:lnSpc>
                <a:spcPct val="100000"/>
              </a:lnSpc>
              <a:spcBef>
                <a:spcPts val="670"/>
              </a:spcBef>
            </a:pPr>
            <a:r>
              <a:rPr sz="1200" dirty="0">
                <a:latin typeface="Cambria"/>
                <a:cs typeface="Cambria"/>
              </a:rPr>
              <a:t>is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a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flavouring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substance,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only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functional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class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shall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be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stated.”;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65"/>
              </a:spcBef>
            </a:pPr>
            <a:endParaRPr sz="12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buFont typeface="Cambria"/>
              <a:buAutoNum type="alphaLcParenBoth" startAt="3"/>
              <a:tabLst>
                <a:tab pos="469265" algn="l"/>
              </a:tabLst>
            </a:pPr>
            <a:r>
              <a:rPr sz="1200" dirty="0">
                <a:latin typeface="Cambria"/>
                <a:cs typeface="Cambria"/>
              </a:rPr>
              <a:t>by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inserting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after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subregulation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(4)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following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subregulation: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5"/>
              </a:spcBef>
              <a:buFont typeface="Cambria"/>
              <a:buAutoNum type="alphaLcParenBoth" startAt="3"/>
            </a:pPr>
            <a:endParaRPr sz="1200">
              <a:latin typeface="Cambria"/>
              <a:cs typeface="Cambria"/>
            </a:endParaRPr>
          </a:p>
          <a:p>
            <a:pPr marL="469900" marR="5715" indent="228600" algn="just">
              <a:lnSpc>
                <a:spcPct val="146700"/>
              </a:lnSpc>
            </a:pPr>
            <a:r>
              <a:rPr sz="1200" dirty="0">
                <a:latin typeface="Cambria"/>
                <a:cs typeface="Cambria"/>
              </a:rPr>
              <a:t>“(4</a:t>
            </a:r>
            <a:r>
              <a:rPr sz="1000" dirty="0">
                <a:latin typeface="Cambria"/>
                <a:cs typeface="Cambria"/>
              </a:rPr>
              <a:t>A</a:t>
            </a:r>
            <a:r>
              <a:rPr sz="1200" dirty="0">
                <a:latin typeface="Cambria"/>
                <a:cs typeface="Cambria"/>
              </a:rPr>
              <a:t>)</a:t>
            </a:r>
            <a:r>
              <a:rPr sz="1200" spc="4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For</a:t>
            </a:r>
            <a:r>
              <a:rPr sz="1200" spc="4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4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purposes</a:t>
            </a:r>
            <a:r>
              <a:rPr sz="1200" spc="10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4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paragraph</a:t>
            </a:r>
            <a:r>
              <a:rPr sz="1200" spc="4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(1)</a:t>
            </a:r>
            <a:r>
              <a:rPr sz="1200" i="1" dirty="0">
                <a:latin typeface="Cambria"/>
                <a:cs typeface="Cambria"/>
              </a:rPr>
              <a:t>(j)</a:t>
            </a:r>
            <a:r>
              <a:rPr sz="1200" dirty="0">
                <a:latin typeface="Cambria"/>
                <a:cs typeface="Cambria"/>
              </a:rPr>
              <a:t>,</a:t>
            </a:r>
            <a:r>
              <a:rPr sz="1200" spc="135" dirty="0">
                <a:latin typeface="Cambria"/>
                <a:cs typeface="Cambria"/>
              </a:rPr>
              <a:t>  </a:t>
            </a:r>
            <a:r>
              <a:rPr sz="1200" dirty="0">
                <a:latin typeface="Cambria"/>
                <a:cs typeface="Cambria"/>
              </a:rPr>
              <a:t>“country</a:t>
            </a:r>
            <a:r>
              <a:rPr sz="1200" spc="130" dirty="0">
                <a:latin typeface="Cambria"/>
                <a:cs typeface="Cambria"/>
              </a:rPr>
              <a:t> 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130" dirty="0">
                <a:latin typeface="Cambria"/>
                <a:cs typeface="Cambria"/>
              </a:rPr>
              <a:t>  </a:t>
            </a:r>
            <a:r>
              <a:rPr sz="1200" spc="-10" dirty="0">
                <a:latin typeface="Cambria"/>
                <a:cs typeface="Cambria"/>
              </a:rPr>
              <a:t>origin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2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food”</a:t>
            </a:r>
            <a:r>
              <a:rPr sz="1200" spc="29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means</a:t>
            </a:r>
            <a:r>
              <a:rPr sz="1200" spc="28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28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country</a:t>
            </a:r>
            <a:r>
              <a:rPr sz="1200" spc="28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in</a:t>
            </a:r>
            <a:r>
              <a:rPr sz="1200" spc="30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which</a:t>
            </a:r>
            <a:r>
              <a:rPr sz="1200" spc="29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29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manufactured</a:t>
            </a:r>
            <a:r>
              <a:rPr sz="1200" spc="29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285" dirty="0">
                <a:latin typeface="Cambria"/>
                <a:cs typeface="Cambria"/>
              </a:rPr>
              <a:t> </a:t>
            </a:r>
            <a:r>
              <a:rPr sz="1200" spc="-20" dirty="0">
                <a:latin typeface="Cambria"/>
                <a:cs typeface="Cambria"/>
              </a:rPr>
              <a:t>last </a:t>
            </a:r>
            <a:r>
              <a:rPr sz="1200" dirty="0">
                <a:latin typeface="Cambria"/>
                <a:cs typeface="Cambria"/>
              </a:rPr>
              <a:t>underwent</a:t>
            </a:r>
            <a:r>
              <a:rPr sz="1200" spc="3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</a:t>
            </a:r>
            <a:r>
              <a:rPr sz="1200" spc="3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treatment</a:t>
            </a:r>
            <a:r>
              <a:rPr sz="1200" spc="3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or</a:t>
            </a:r>
            <a:r>
              <a:rPr sz="1200" spc="3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process</a:t>
            </a:r>
            <a:r>
              <a:rPr sz="1200" spc="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resulting</a:t>
            </a:r>
            <a:r>
              <a:rPr sz="1200" spc="3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</a:t>
            </a:r>
            <a:r>
              <a:rPr sz="1200" spc="3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</a:t>
            </a:r>
            <a:r>
              <a:rPr sz="1200" spc="3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substantial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change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its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nature.”;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spc="-25" dirty="0">
                <a:latin typeface="Cambria"/>
                <a:cs typeface="Cambria"/>
              </a:rPr>
              <a:t>and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65"/>
              </a:spcBef>
            </a:pPr>
            <a:endParaRPr sz="12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buFont typeface="Cambria"/>
              <a:buAutoNum type="alphaLcParenBoth" startAt="4"/>
              <a:tabLst>
                <a:tab pos="469265" algn="l"/>
              </a:tabLst>
            </a:pPr>
            <a:r>
              <a:rPr sz="1200" dirty="0">
                <a:latin typeface="Cambria"/>
                <a:cs typeface="Cambria"/>
              </a:rPr>
              <a:t>by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inserting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after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subregulation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(6)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following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subregulation: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  <a:buFont typeface="Cambria"/>
              <a:buAutoNum type="alphaLcParenBoth" startAt="4"/>
            </a:pPr>
            <a:endParaRPr sz="1200">
              <a:latin typeface="Cambria"/>
              <a:cs typeface="Cambria"/>
            </a:endParaRPr>
          </a:p>
          <a:p>
            <a:pPr marL="698500">
              <a:lnSpc>
                <a:spcPct val="100000"/>
              </a:lnSpc>
            </a:pPr>
            <a:r>
              <a:rPr sz="1200" dirty="0">
                <a:latin typeface="Cambria"/>
                <a:cs typeface="Cambria"/>
              </a:rPr>
              <a:t>“(6</a:t>
            </a:r>
            <a:r>
              <a:rPr sz="1000" dirty="0">
                <a:latin typeface="Cambria"/>
                <a:cs typeface="Cambria"/>
              </a:rPr>
              <a:t>A</a:t>
            </a:r>
            <a:r>
              <a:rPr sz="1200" dirty="0">
                <a:latin typeface="Cambria"/>
                <a:cs typeface="Cambria"/>
              </a:rPr>
              <a:t>)</a:t>
            </a:r>
            <a:r>
              <a:rPr sz="1200" spc="16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For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purposes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paragraph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(1)</a:t>
            </a:r>
            <a:r>
              <a:rPr sz="1200" i="1" spc="-10" dirty="0">
                <a:latin typeface="Cambria"/>
                <a:cs typeface="Cambria"/>
              </a:rPr>
              <a:t>(eb)</a:t>
            </a:r>
            <a:r>
              <a:rPr sz="1200" spc="-10" dirty="0">
                <a:latin typeface="Cambria"/>
                <a:cs typeface="Cambria"/>
              </a:rPr>
              <a:t>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30"/>
              </a:spcBef>
            </a:pPr>
            <a:endParaRPr sz="1200">
              <a:latin typeface="Cambria"/>
              <a:cs typeface="Cambria"/>
            </a:endParaRPr>
          </a:p>
          <a:p>
            <a:pPr marL="1612900" lvl="1" indent="-457200">
              <a:lnSpc>
                <a:spcPct val="100000"/>
              </a:lnSpc>
              <a:buFont typeface="Cambria"/>
              <a:buAutoNum type="alphaLcParenBoth"/>
              <a:tabLst>
                <a:tab pos="1612900" algn="l"/>
              </a:tabLst>
            </a:pPr>
            <a:r>
              <a:rPr sz="1200" dirty="0">
                <a:latin typeface="Cambria"/>
                <a:cs typeface="Cambria"/>
              </a:rPr>
              <a:t>the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statement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is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not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required—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710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marL="2070100" marR="6350" lvl="2" indent="-457200">
              <a:lnSpc>
                <a:spcPct val="146700"/>
              </a:lnSpc>
              <a:buAutoNum type="romanLcParenBoth"/>
              <a:tabLst>
                <a:tab pos="2070100" algn="l"/>
              </a:tabLst>
            </a:pPr>
            <a:r>
              <a:rPr sz="1200" dirty="0">
                <a:latin typeface="Cambria"/>
                <a:cs typeface="Cambria"/>
              </a:rPr>
              <a:t>if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quantity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ingredient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is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required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be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stated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by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these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Regulations;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59758" y="8113004"/>
            <a:ext cx="2266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Cambria"/>
                <a:cs typeface="Cambria"/>
              </a:rPr>
              <a:t>(ii)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16958" y="8027661"/>
            <a:ext cx="3244215" cy="561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67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if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drained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weight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ingredient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is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required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be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stated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by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these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Regulations;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or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67378" y="8903959"/>
            <a:ext cx="2698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mbria"/>
                <a:cs typeface="Cambria"/>
              </a:rPr>
              <a:t>(iii)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16958" y="8818364"/>
            <a:ext cx="3240405" cy="562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68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if</a:t>
            </a:r>
            <a:r>
              <a:rPr sz="1200" spc="45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4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ingredient</a:t>
            </a:r>
            <a:r>
              <a:rPr sz="1200" spc="4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is</a:t>
            </a:r>
            <a:r>
              <a:rPr sz="1200" spc="4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used</a:t>
            </a:r>
            <a:r>
              <a:rPr sz="1200" spc="4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</a:t>
            </a:r>
            <a:r>
              <a:rPr sz="1200" spc="4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small</a:t>
            </a:r>
            <a:r>
              <a:rPr sz="1200" spc="4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quantities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as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flavour.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3658233" y="9954230"/>
            <a:ext cx="250825" cy="20447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sz="1100" spc="-25" dirty="0">
                <a:latin typeface="Cambria"/>
                <a:cs typeface="Cambria"/>
              </a:rPr>
              <a:t>48</a:t>
            </a:fld>
            <a:endParaRPr sz="110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502532" y="436879"/>
            <a:ext cx="4157979" cy="2004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200">
              <a:latin typeface="Cambria"/>
              <a:cs typeface="Cambria"/>
            </a:endParaRPr>
          </a:p>
          <a:p>
            <a:pPr marL="469265" marR="6985" indent="-457200">
              <a:lnSpc>
                <a:spcPct val="146700"/>
              </a:lnSpc>
              <a:buFont typeface="Cambria"/>
              <a:buAutoNum type="alphaLcParenBoth" startAt="2"/>
              <a:tabLst>
                <a:tab pos="469265" algn="l"/>
              </a:tabLst>
            </a:pPr>
            <a:r>
              <a:rPr sz="1200" dirty="0">
                <a:latin typeface="Cambria"/>
                <a:cs typeface="Cambria"/>
              </a:rPr>
              <a:t>in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case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which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has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lost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its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moisture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following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any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treatment—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10"/>
              </a:spcBef>
              <a:buFont typeface="Cambria"/>
              <a:buAutoNum type="alphaLcParenBoth" startAt="2"/>
            </a:pPr>
            <a:endParaRPr sz="1200">
              <a:latin typeface="Cambria"/>
              <a:cs typeface="Cambria"/>
            </a:endParaRPr>
          </a:p>
          <a:p>
            <a:pPr marL="925194" marR="5080" lvl="1" indent="-455930" algn="just">
              <a:lnSpc>
                <a:spcPct val="146200"/>
              </a:lnSpc>
              <a:buAutoNum type="romanLcParenBoth"/>
              <a:tabLst>
                <a:tab pos="926465" algn="l"/>
              </a:tabLst>
            </a:pPr>
            <a:r>
              <a:rPr sz="1200" dirty="0">
                <a:latin typeface="Cambria"/>
                <a:cs typeface="Cambria"/>
              </a:rPr>
              <a:t>the</a:t>
            </a:r>
            <a:r>
              <a:rPr sz="1200" spc="4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percentage</a:t>
            </a:r>
            <a:r>
              <a:rPr sz="1200" spc="4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by</a:t>
            </a:r>
            <a:r>
              <a:rPr sz="1200" spc="4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weight</a:t>
            </a:r>
            <a:r>
              <a:rPr sz="1200" spc="4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or</a:t>
            </a:r>
            <a:r>
              <a:rPr sz="1200" spc="4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volume</a:t>
            </a:r>
            <a:r>
              <a:rPr sz="1200" spc="10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4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the</a:t>
            </a:r>
            <a:r>
              <a:rPr sz="1200" spc="-25" dirty="0">
                <a:latin typeface="Times New Roman"/>
                <a:cs typeface="Times New Roman"/>
              </a:rPr>
              <a:t> 	</a:t>
            </a:r>
            <a:r>
              <a:rPr sz="1200" dirty="0">
                <a:latin typeface="Cambria"/>
                <a:cs typeface="Cambria"/>
              </a:rPr>
              <a:t>ingredient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shall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correspond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quantity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the</a:t>
            </a:r>
            <a:r>
              <a:rPr sz="1200" spc="-25" dirty="0">
                <a:latin typeface="Times New Roman"/>
                <a:cs typeface="Times New Roman"/>
              </a:rPr>
              <a:t> 	</a:t>
            </a:r>
            <a:r>
              <a:rPr sz="1200" spc="-10" dirty="0">
                <a:latin typeface="Cambria"/>
                <a:cs typeface="Cambria"/>
              </a:rPr>
              <a:t>ingredient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used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finished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product;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or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59730" y="2768851"/>
            <a:ext cx="2266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Cambria"/>
                <a:cs typeface="Cambria"/>
              </a:rPr>
              <a:t>(ii)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16929" y="2683125"/>
            <a:ext cx="3243580" cy="1902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66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the</a:t>
            </a:r>
            <a:r>
              <a:rPr sz="1200" spc="4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percentage</a:t>
            </a:r>
            <a:r>
              <a:rPr sz="1200" spc="4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by</a:t>
            </a:r>
            <a:r>
              <a:rPr sz="1200" spc="4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weight</a:t>
            </a:r>
            <a:r>
              <a:rPr sz="1200" spc="4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or</a:t>
            </a:r>
            <a:r>
              <a:rPr sz="1200" spc="4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volume</a:t>
            </a:r>
            <a:r>
              <a:rPr sz="1200" spc="4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4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the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ingredient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replaced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statement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the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weight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ingredient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used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prepare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100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-60" dirty="0">
                <a:latin typeface="Cambria"/>
                <a:cs typeface="Cambria"/>
              </a:rPr>
              <a:t>g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or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100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ml</a:t>
            </a:r>
            <a:r>
              <a:rPr sz="1200" spc="3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finished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product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where</a:t>
            </a:r>
            <a:r>
              <a:rPr sz="1200" spc="32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the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quantity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ingredient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or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total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quantity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4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all</a:t>
            </a:r>
            <a:r>
              <a:rPr sz="1200" spc="4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ingredients</a:t>
            </a:r>
            <a:r>
              <a:rPr sz="1200" spc="45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expressed</a:t>
            </a:r>
            <a:r>
              <a:rPr sz="1200" spc="4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on</a:t>
            </a:r>
            <a:r>
              <a:rPr sz="1200" spc="45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4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labelling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exceeds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one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hundred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per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cent.”.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3904" y="4827912"/>
            <a:ext cx="5860415" cy="431482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770"/>
              </a:spcBef>
            </a:pPr>
            <a:r>
              <a:rPr sz="1200" b="1" spc="-10" dirty="0">
                <a:latin typeface="Cambria"/>
                <a:cs typeface="Cambria"/>
              </a:rPr>
              <a:t>Amendment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of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regulation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Cambria"/>
                <a:cs typeface="Cambria"/>
              </a:rPr>
              <a:t>17</a:t>
            </a:r>
            <a:endParaRPr sz="1200">
              <a:latin typeface="Cambria"/>
              <a:cs typeface="Cambria"/>
            </a:endParaRPr>
          </a:p>
          <a:p>
            <a:pPr marL="50800" marR="72390" indent="456565">
              <a:lnSpc>
                <a:spcPct val="146700"/>
              </a:lnSpc>
              <a:spcBef>
                <a:spcPts val="5"/>
              </a:spcBef>
              <a:buAutoNum type="arabicPeriod" startAt="3"/>
              <a:tabLst>
                <a:tab pos="507365" algn="l"/>
              </a:tabLst>
            </a:pPr>
            <a:r>
              <a:rPr sz="1200" dirty="0">
                <a:latin typeface="Cambria"/>
                <a:cs typeface="Cambria"/>
              </a:rPr>
              <a:t>Regulation</a:t>
            </a:r>
            <a:r>
              <a:rPr sz="1200" spc="40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17</a:t>
            </a:r>
            <a:r>
              <a:rPr sz="1200" spc="4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4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4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principal</a:t>
            </a:r>
            <a:r>
              <a:rPr sz="1200" spc="4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Regulations</a:t>
            </a:r>
            <a:r>
              <a:rPr sz="1200" spc="4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is</a:t>
            </a:r>
            <a:r>
              <a:rPr sz="1200" spc="40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amended</a:t>
            </a:r>
            <a:r>
              <a:rPr sz="1200" spc="4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by</a:t>
            </a:r>
            <a:r>
              <a:rPr sz="1200" spc="4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inserting</a:t>
            </a:r>
            <a:r>
              <a:rPr sz="1200" spc="40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after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subregulation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(5)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following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subregulation: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690"/>
              </a:spcBef>
              <a:buFont typeface="Cambria"/>
              <a:buAutoNum type="arabicPeriod" startAt="3"/>
            </a:pPr>
            <a:endParaRPr sz="1200">
              <a:latin typeface="Cambria"/>
              <a:cs typeface="Cambria"/>
            </a:endParaRPr>
          </a:p>
          <a:p>
            <a:pPr marL="507365" marR="68580" indent="228600">
              <a:lnSpc>
                <a:spcPct val="146700"/>
              </a:lnSpc>
              <a:tabLst>
                <a:tab pos="1193165" algn="l"/>
              </a:tabLst>
            </a:pPr>
            <a:r>
              <a:rPr sz="1200" spc="-20" dirty="0">
                <a:latin typeface="Cambria"/>
                <a:cs typeface="Cambria"/>
              </a:rPr>
              <a:t>“(6)</a:t>
            </a:r>
            <a:r>
              <a:rPr sz="1200" dirty="0">
                <a:latin typeface="Cambria"/>
                <a:cs typeface="Cambria"/>
              </a:rPr>
              <a:t>	Paragraphs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11(1)</a:t>
            </a:r>
            <a:r>
              <a:rPr sz="1200" i="1" dirty="0">
                <a:latin typeface="Cambria"/>
                <a:cs typeface="Cambria"/>
              </a:rPr>
              <a:t>(f)</a:t>
            </a:r>
            <a:r>
              <a:rPr sz="1200" dirty="0">
                <a:latin typeface="Cambria"/>
                <a:cs typeface="Cambria"/>
              </a:rPr>
              <a:t>,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Cambria"/>
                <a:cs typeface="Cambria"/>
              </a:rPr>
              <a:t>(g)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and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Cambria"/>
                <a:cs typeface="Cambria"/>
              </a:rPr>
              <a:t>(ga)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and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subregulation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11(2</a:t>
            </a:r>
            <a:r>
              <a:rPr sz="1000" dirty="0">
                <a:latin typeface="Cambria"/>
                <a:cs typeface="Cambria"/>
              </a:rPr>
              <a:t>A</a:t>
            </a:r>
            <a:r>
              <a:rPr sz="1200" dirty="0">
                <a:latin typeface="Cambria"/>
                <a:cs typeface="Cambria"/>
              </a:rPr>
              <a:t>)</a:t>
            </a:r>
            <a:r>
              <a:rPr sz="1200" spc="3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shall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not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apply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package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where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largest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its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surface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area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is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less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than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10cm</a:t>
            </a:r>
            <a:r>
              <a:rPr sz="1200" spc="-15" baseline="20833" dirty="0">
                <a:latin typeface="Cambria"/>
                <a:cs typeface="Cambria"/>
              </a:rPr>
              <a:t>2</a:t>
            </a:r>
            <a:r>
              <a:rPr sz="1200" spc="-10" dirty="0">
                <a:latin typeface="Cambria"/>
                <a:cs typeface="Cambria"/>
              </a:rPr>
              <a:t>.”.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80"/>
              </a:spcBef>
            </a:pPr>
            <a:endParaRPr sz="1200">
              <a:latin typeface="Cambria"/>
              <a:cs typeface="Cambria"/>
            </a:endParaRPr>
          </a:p>
          <a:p>
            <a:pPr marL="50800">
              <a:lnSpc>
                <a:spcPct val="100000"/>
              </a:lnSpc>
            </a:pPr>
            <a:r>
              <a:rPr sz="1200" b="1" spc="-10" dirty="0">
                <a:latin typeface="Cambria"/>
                <a:cs typeface="Cambria"/>
              </a:rPr>
              <a:t>Amendment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of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regulation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Cambria"/>
                <a:cs typeface="Cambria"/>
              </a:rPr>
              <a:t>18</a:t>
            </a:r>
            <a:endParaRPr sz="1200">
              <a:latin typeface="Cambria"/>
              <a:cs typeface="Cambria"/>
            </a:endParaRPr>
          </a:p>
          <a:p>
            <a:pPr marL="507365" indent="-456565">
              <a:lnSpc>
                <a:spcPct val="100000"/>
              </a:lnSpc>
              <a:spcBef>
                <a:spcPts val="675"/>
              </a:spcBef>
              <a:buAutoNum type="arabicPeriod" startAt="4"/>
              <a:tabLst>
                <a:tab pos="507365" algn="l"/>
              </a:tabLst>
            </a:pPr>
            <a:r>
              <a:rPr sz="1200" spc="-10" dirty="0">
                <a:latin typeface="Cambria"/>
                <a:cs typeface="Cambria"/>
              </a:rPr>
              <a:t>Regulation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18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principal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Regulations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amended—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690"/>
              </a:spcBef>
              <a:buFont typeface="Cambria"/>
              <a:buAutoNum type="arabicPeriod" startAt="4"/>
            </a:pPr>
            <a:endParaRPr sz="1200">
              <a:latin typeface="Cambria"/>
              <a:cs typeface="Cambria"/>
            </a:endParaRPr>
          </a:p>
          <a:p>
            <a:pPr marL="964565" marR="68580" lvl="1" indent="-457200" algn="just">
              <a:lnSpc>
                <a:spcPct val="146700"/>
              </a:lnSpc>
              <a:buFont typeface="Cambria"/>
              <a:buAutoNum type="alphaLcParenBoth"/>
              <a:tabLst>
                <a:tab pos="964565" algn="l"/>
              </a:tabLst>
            </a:pPr>
            <a:r>
              <a:rPr sz="1200" spc="-30" dirty="0">
                <a:latin typeface="Cambria"/>
                <a:cs typeface="Cambria"/>
              </a:rPr>
              <a:t>in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subregulation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(7),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Cambria"/>
                <a:cs typeface="Cambria"/>
              </a:rPr>
              <a:t>by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substituting</a:t>
            </a:r>
            <a:r>
              <a:rPr sz="1200" spc="-7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for</a:t>
            </a:r>
            <a:r>
              <a:rPr sz="1200" spc="-6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4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words</a:t>
            </a:r>
            <a:r>
              <a:rPr sz="1200" spc="-3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“of</a:t>
            </a:r>
            <a:r>
              <a:rPr sz="1200" spc="-4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3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same</a:t>
            </a:r>
            <a:r>
              <a:rPr sz="1200" spc="-4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significance </a:t>
            </a:r>
            <a:r>
              <a:rPr sz="1200" dirty="0">
                <a:latin typeface="Cambria"/>
                <a:cs typeface="Cambria"/>
              </a:rPr>
              <a:t>unless</a:t>
            </a:r>
            <a:r>
              <a:rPr sz="1200" spc="17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18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17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conforms</a:t>
            </a:r>
            <a:r>
              <a:rPr sz="1200" spc="18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19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18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Malaysia</a:t>
            </a:r>
            <a:r>
              <a:rPr sz="1200" spc="18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Standards</a:t>
            </a:r>
            <a:r>
              <a:rPr sz="1200" spc="18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MS</a:t>
            </a:r>
            <a:r>
              <a:rPr sz="1200" spc="185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1529: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3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Production,</a:t>
            </a:r>
            <a:r>
              <a:rPr sz="1200" spc="4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Processing,</a:t>
            </a:r>
            <a:r>
              <a:rPr sz="1200" spc="3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Labelling</a:t>
            </a:r>
            <a:r>
              <a:rPr sz="1200" spc="3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and</a:t>
            </a:r>
            <a:r>
              <a:rPr sz="1200" spc="3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Marketing</a:t>
            </a:r>
            <a:r>
              <a:rPr sz="1200" spc="3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39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Plant-Based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Organically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Produced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Foods</a:t>
            </a:r>
            <a:r>
              <a:rPr sz="1200" i="1" dirty="0">
                <a:latin typeface="Cambria"/>
                <a:cs typeface="Cambria"/>
              </a:rPr>
              <a:t>”</a:t>
            </a:r>
            <a:r>
              <a:rPr sz="1200" i="1" spc="-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words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“or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descriptive matter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-20" dirty="0">
                <a:latin typeface="Cambria"/>
                <a:cs typeface="Cambria"/>
              </a:rPr>
              <a:t>same </a:t>
            </a:r>
            <a:r>
              <a:rPr sz="1200" dirty="0">
                <a:latin typeface="Cambria"/>
                <a:cs typeface="Cambria"/>
              </a:rPr>
              <a:t>significance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unless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conforms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requirements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established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or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recognised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by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Safety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and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Quality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Division”;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and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658233" y="9954230"/>
            <a:ext cx="250825" cy="20447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sz="1100" spc="-25" dirty="0">
                <a:latin typeface="Cambria"/>
                <a:cs typeface="Cambria"/>
              </a:rPr>
              <a:t>49</a:t>
            </a:fld>
            <a:endParaRPr sz="110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2005" y="436879"/>
            <a:ext cx="5758815" cy="9241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40"/>
              </a:spcBef>
            </a:pPr>
            <a:endParaRPr sz="1200">
              <a:latin typeface="Cambria"/>
              <a:cs typeface="Cambria"/>
            </a:endParaRPr>
          </a:p>
          <a:p>
            <a:pPr marL="926465" indent="-457200">
              <a:lnSpc>
                <a:spcPct val="100000"/>
              </a:lnSpc>
              <a:buFont typeface="Cambria"/>
              <a:buAutoNum type="alphaLcParenBoth" startAt="2"/>
              <a:tabLst>
                <a:tab pos="926465" algn="l"/>
              </a:tabLst>
            </a:pPr>
            <a:r>
              <a:rPr sz="1200" dirty="0">
                <a:latin typeface="Cambria"/>
                <a:cs typeface="Cambria"/>
              </a:rPr>
              <a:t>by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inserting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after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subregulation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(8)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following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subregulations: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15"/>
              </a:spcBef>
              <a:buFont typeface="Cambria"/>
              <a:buAutoNum type="alphaLcParenBoth" startAt="2"/>
            </a:pPr>
            <a:endParaRPr sz="1200">
              <a:latin typeface="Cambria"/>
              <a:cs typeface="Cambria"/>
            </a:endParaRPr>
          </a:p>
          <a:p>
            <a:pPr marL="926465" marR="5715" indent="228600" algn="just">
              <a:lnSpc>
                <a:spcPct val="146200"/>
              </a:lnSpc>
            </a:pPr>
            <a:r>
              <a:rPr sz="1200" dirty="0">
                <a:latin typeface="Cambria"/>
                <a:cs typeface="Cambria"/>
              </a:rPr>
              <a:t>“(9)</a:t>
            </a:r>
            <a:r>
              <a:rPr sz="1200" spc="459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No</a:t>
            </a:r>
            <a:r>
              <a:rPr sz="1200" spc="2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label</a:t>
            </a:r>
            <a:r>
              <a:rPr sz="1200" spc="2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which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describes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any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2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shall</a:t>
            </a:r>
            <a:r>
              <a:rPr sz="1200" spc="2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include</a:t>
            </a:r>
            <a:r>
              <a:rPr sz="1200" spc="3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words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“special</a:t>
            </a:r>
            <a:r>
              <a:rPr sz="1200" spc="42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dietary”</a:t>
            </a:r>
            <a:r>
              <a:rPr sz="1200" spc="434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or</a:t>
            </a:r>
            <a:r>
              <a:rPr sz="1200" spc="42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any</a:t>
            </a:r>
            <a:r>
              <a:rPr sz="1200" spc="42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other</a:t>
            </a:r>
            <a:r>
              <a:rPr sz="1200" spc="42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equivalent</a:t>
            </a:r>
            <a:r>
              <a:rPr sz="1200" spc="43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term</a:t>
            </a:r>
            <a:r>
              <a:rPr sz="1200" spc="42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except</a:t>
            </a:r>
            <a:r>
              <a:rPr sz="1200" spc="42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as</a:t>
            </a:r>
            <a:r>
              <a:rPr sz="1200" spc="43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otherwise </a:t>
            </a:r>
            <a:r>
              <a:rPr sz="1200" dirty="0">
                <a:latin typeface="Cambria"/>
                <a:cs typeface="Cambria"/>
              </a:rPr>
              <a:t>provided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these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Regulations.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</a:pPr>
            <a:endParaRPr sz="1200">
              <a:latin typeface="Cambria"/>
              <a:cs typeface="Cambria"/>
            </a:endParaRPr>
          </a:p>
          <a:p>
            <a:pPr marL="1597025" lvl="1" indent="-457834" algn="ctr">
              <a:lnSpc>
                <a:spcPct val="100000"/>
              </a:lnSpc>
              <a:buAutoNum type="arabicParenBoth" startAt="10"/>
              <a:tabLst>
                <a:tab pos="1597025" algn="l"/>
              </a:tabLst>
            </a:pPr>
            <a:r>
              <a:rPr sz="1200" dirty="0">
                <a:latin typeface="Cambria"/>
                <a:cs typeface="Cambria"/>
              </a:rPr>
              <a:t>No</a:t>
            </a:r>
            <a:r>
              <a:rPr sz="1200" spc="3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label</a:t>
            </a:r>
            <a:r>
              <a:rPr sz="1200" spc="3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which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describes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any</a:t>
            </a:r>
            <a:r>
              <a:rPr sz="1200" spc="3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shall</a:t>
            </a:r>
            <a:r>
              <a:rPr sz="1200" spc="3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include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34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word</a:t>
            </a:r>
            <a:endParaRPr sz="1200">
              <a:latin typeface="Cambria"/>
              <a:cs typeface="Cambria"/>
            </a:endParaRPr>
          </a:p>
          <a:p>
            <a:pPr marR="243204" algn="ctr">
              <a:lnSpc>
                <a:spcPct val="100000"/>
              </a:lnSpc>
              <a:spcBef>
                <a:spcPts val="675"/>
              </a:spcBef>
            </a:pPr>
            <a:r>
              <a:rPr sz="1200" spc="-10" dirty="0">
                <a:latin typeface="Cambria"/>
                <a:cs typeface="Cambria"/>
              </a:rPr>
              <a:t>“wholegrain”</a:t>
            </a:r>
            <a:r>
              <a:rPr sz="1200" spc="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or </a:t>
            </a:r>
            <a:r>
              <a:rPr sz="1200" spc="-10" dirty="0">
                <a:latin typeface="Cambria"/>
                <a:cs typeface="Cambria"/>
              </a:rPr>
              <a:t>“wholemeal”</a:t>
            </a:r>
            <a:r>
              <a:rPr sz="1200" spc="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unless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food </a:t>
            </a:r>
            <a:r>
              <a:rPr sz="1200" spc="-10" dirty="0">
                <a:latin typeface="Cambria"/>
                <a:cs typeface="Cambria"/>
              </a:rPr>
              <a:t>contains—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5"/>
              </a:spcBef>
            </a:pPr>
            <a:endParaRPr sz="1200">
              <a:latin typeface="Cambria"/>
              <a:cs typeface="Cambria"/>
            </a:endParaRPr>
          </a:p>
          <a:p>
            <a:pPr marL="2070100" marR="6985" lvl="2" indent="-457200">
              <a:lnSpc>
                <a:spcPct val="146700"/>
              </a:lnSpc>
              <a:buFont typeface="Cambria"/>
              <a:buAutoNum type="alphaLcParenBoth"/>
              <a:tabLst>
                <a:tab pos="2070100" algn="l"/>
              </a:tabLst>
            </a:pPr>
            <a:r>
              <a:rPr sz="1200" dirty="0">
                <a:latin typeface="Cambria"/>
                <a:cs typeface="Cambria"/>
              </a:rPr>
              <a:t>100%</a:t>
            </a:r>
            <a:r>
              <a:rPr sz="1200" spc="3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3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wholegrain</a:t>
            </a:r>
            <a:r>
              <a:rPr sz="1200" spc="3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or</a:t>
            </a:r>
            <a:r>
              <a:rPr sz="1200" spc="3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wholemeal</a:t>
            </a:r>
            <a:r>
              <a:rPr sz="1200" spc="3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for</a:t>
            </a:r>
            <a:r>
              <a:rPr sz="1200" spc="3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wheat</a:t>
            </a:r>
            <a:r>
              <a:rPr sz="1200" spc="3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flour,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rice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flour,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rice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or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grains;</a:t>
            </a:r>
            <a:endParaRPr sz="1200">
              <a:latin typeface="Cambria"/>
              <a:cs typeface="Cambria"/>
            </a:endParaRPr>
          </a:p>
          <a:p>
            <a:pPr lvl="2">
              <a:lnSpc>
                <a:spcPct val="100000"/>
              </a:lnSpc>
              <a:spcBef>
                <a:spcPts val="136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marL="456565" marR="7620" lvl="2" indent="-456565" algn="r">
              <a:lnSpc>
                <a:spcPct val="100000"/>
              </a:lnSpc>
              <a:buFont typeface="Cambria"/>
              <a:buAutoNum type="alphaLcParenBoth"/>
              <a:tabLst>
                <a:tab pos="456565" algn="l"/>
              </a:tabLst>
            </a:pPr>
            <a:r>
              <a:rPr sz="1200" dirty="0">
                <a:latin typeface="Cambria"/>
                <a:cs typeface="Cambria"/>
              </a:rPr>
              <a:t>60%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or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more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wholegrain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or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wholemeal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for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bread;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and</a:t>
            </a:r>
            <a:endParaRPr sz="1200">
              <a:latin typeface="Cambria"/>
              <a:cs typeface="Cambria"/>
            </a:endParaRPr>
          </a:p>
          <a:p>
            <a:pPr lvl="2">
              <a:lnSpc>
                <a:spcPct val="100000"/>
              </a:lnSpc>
              <a:spcBef>
                <a:spcPts val="70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marL="2070100" marR="8255" lvl="2" indent="-457200">
              <a:lnSpc>
                <a:spcPct val="146700"/>
              </a:lnSpc>
              <a:buFont typeface="Cambria"/>
              <a:buAutoNum type="alphaLcParenBoth"/>
              <a:tabLst>
                <a:tab pos="2070100" algn="l"/>
              </a:tabLst>
            </a:pPr>
            <a:r>
              <a:rPr sz="1200" dirty="0">
                <a:latin typeface="Cambria"/>
                <a:cs typeface="Cambria"/>
              </a:rPr>
              <a:t>25%</a:t>
            </a:r>
            <a:r>
              <a:rPr sz="1200" spc="4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or</a:t>
            </a:r>
            <a:r>
              <a:rPr sz="1200" spc="43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8</a:t>
            </a:r>
            <a:r>
              <a:rPr sz="1200" spc="4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g</a:t>
            </a:r>
            <a:r>
              <a:rPr sz="1200" spc="4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or</a:t>
            </a:r>
            <a:r>
              <a:rPr sz="1200" spc="4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more</a:t>
            </a:r>
            <a:r>
              <a:rPr sz="1200" spc="4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4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wholegrain</a:t>
            </a:r>
            <a:r>
              <a:rPr sz="1200" spc="4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or</a:t>
            </a:r>
            <a:r>
              <a:rPr sz="1200" spc="4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wholemeal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per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serving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for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other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products.</a:t>
            </a:r>
            <a:endParaRPr sz="1200">
              <a:latin typeface="Cambria"/>
              <a:cs typeface="Cambria"/>
            </a:endParaRPr>
          </a:p>
          <a:p>
            <a:pPr lvl="2">
              <a:lnSpc>
                <a:spcPct val="100000"/>
              </a:lnSpc>
              <a:spcBef>
                <a:spcPts val="71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marL="926465" marR="5080" lvl="1" indent="723265" algn="just">
              <a:lnSpc>
                <a:spcPct val="146200"/>
              </a:lnSpc>
              <a:buAutoNum type="arabicParenBoth" startAt="11"/>
              <a:tabLst>
                <a:tab pos="1649730" algn="l"/>
              </a:tabLst>
            </a:pPr>
            <a:r>
              <a:rPr sz="1200" dirty="0">
                <a:latin typeface="Cambria"/>
                <a:cs typeface="Cambria"/>
              </a:rPr>
              <a:t>There</a:t>
            </a:r>
            <a:r>
              <a:rPr sz="1200" spc="13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shall</a:t>
            </a:r>
            <a:r>
              <a:rPr sz="1200" spc="13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be</a:t>
            </a:r>
            <a:r>
              <a:rPr sz="1200" spc="14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written</a:t>
            </a:r>
            <a:r>
              <a:rPr sz="1200" spc="13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in</a:t>
            </a:r>
            <a:r>
              <a:rPr sz="1200" spc="13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13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label</a:t>
            </a:r>
            <a:r>
              <a:rPr sz="1200" spc="13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13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word</a:t>
            </a:r>
            <a:r>
              <a:rPr sz="1200" spc="12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“wholegrain”</a:t>
            </a:r>
            <a:r>
              <a:rPr sz="1200" spc="165" dirty="0">
                <a:latin typeface="Cambria"/>
                <a:cs typeface="Cambria"/>
              </a:rPr>
              <a:t> </a:t>
            </a:r>
            <a:r>
              <a:rPr sz="1200" spc="-25" dirty="0">
                <a:latin typeface="Cambria"/>
                <a:cs typeface="Cambria"/>
              </a:rPr>
              <a:t>or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“wholemeal”</a:t>
            </a:r>
            <a:r>
              <a:rPr sz="1200" spc="-60" dirty="0">
                <a:latin typeface="Cambria"/>
                <a:cs typeface="Cambria"/>
              </a:rPr>
              <a:t> </a:t>
            </a:r>
            <a:r>
              <a:rPr sz="1200" spc="-20" dirty="0">
                <a:latin typeface="Cambria"/>
                <a:cs typeface="Cambria"/>
              </a:rPr>
              <a:t>and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percentage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Cambria"/>
                <a:cs typeface="Cambria"/>
              </a:rPr>
              <a:t>of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the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wholegrain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Cambria"/>
                <a:cs typeface="Cambria"/>
              </a:rPr>
              <a:t>or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wholemeal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45" dirty="0">
                <a:latin typeface="Cambria"/>
                <a:cs typeface="Cambria"/>
              </a:rPr>
              <a:t>in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not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less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than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4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point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lettering.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705"/>
              </a:spcBef>
              <a:buFont typeface="Cambria"/>
              <a:buAutoNum type="arabicParenBoth" startAt="11"/>
            </a:pPr>
            <a:endParaRPr sz="1200">
              <a:latin typeface="Cambria"/>
              <a:cs typeface="Cambria"/>
            </a:endParaRPr>
          </a:p>
          <a:p>
            <a:pPr marL="926465" marR="5715" lvl="1" indent="679450" algn="just">
              <a:lnSpc>
                <a:spcPct val="146700"/>
              </a:lnSpc>
              <a:buAutoNum type="arabicParenBoth" startAt="11"/>
              <a:tabLst>
                <a:tab pos="1605915" algn="l"/>
              </a:tabLst>
            </a:pPr>
            <a:r>
              <a:rPr sz="1200" dirty="0">
                <a:latin typeface="Cambria"/>
                <a:cs typeface="Cambria"/>
              </a:rPr>
              <a:t>For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purposes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subregulations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(10)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and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(11),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reference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 “wholegrain”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or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“wholemeal”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is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a </a:t>
            </a:r>
            <a:r>
              <a:rPr sz="1200" spc="-10" dirty="0">
                <a:latin typeface="Cambria"/>
                <a:cs typeface="Cambria"/>
              </a:rPr>
              <a:t>reference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cereal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grains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that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consist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3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intact,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ground,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milled,</a:t>
            </a:r>
            <a:r>
              <a:rPr sz="1200" spc="3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cracked</a:t>
            </a:r>
            <a:r>
              <a:rPr sz="1200" spc="3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or</a:t>
            </a:r>
            <a:r>
              <a:rPr sz="1200" spc="3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flaked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kernel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after</a:t>
            </a:r>
            <a:r>
              <a:rPr sz="1200" spc="3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3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removal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inedible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parts.”.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65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200" b="1" spc="-10" dirty="0">
                <a:latin typeface="Cambria"/>
                <a:cs typeface="Cambria"/>
              </a:rPr>
              <a:t>Amendment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regulation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Cambria"/>
                <a:cs typeface="Cambria"/>
              </a:rPr>
              <a:t>18</a:t>
            </a:r>
            <a:r>
              <a:rPr sz="1000" b="1" spc="-25" dirty="0">
                <a:latin typeface="Cambria"/>
                <a:cs typeface="Cambria"/>
              </a:rPr>
              <a:t>A</a:t>
            </a:r>
            <a:endParaRPr sz="10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spcBef>
                <a:spcPts val="670"/>
              </a:spcBef>
              <a:buAutoNum type="arabicPeriod" startAt="5"/>
              <a:tabLst>
                <a:tab pos="469265" algn="l"/>
              </a:tabLst>
            </a:pPr>
            <a:r>
              <a:rPr sz="1200" spc="-10" dirty="0">
                <a:latin typeface="Cambria"/>
                <a:cs typeface="Cambria"/>
              </a:rPr>
              <a:t>Regulation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18</a:t>
            </a:r>
            <a:r>
              <a:rPr sz="1000" dirty="0">
                <a:latin typeface="Cambria"/>
                <a:cs typeface="Cambria"/>
              </a:rPr>
              <a:t>A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principal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Regulations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is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amended—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  <a:buFont typeface="Cambria"/>
              <a:buAutoNum type="arabicPeriod" startAt="5"/>
            </a:pPr>
            <a:endParaRPr sz="1200">
              <a:latin typeface="Cambria"/>
              <a:cs typeface="Cambria"/>
            </a:endParaRPr>
          </a:p>
          <a:p>
            <a:pPr marL="926465" lvl="1" indent="-457200">
              <a:lnSpc>
                <a:spcPct val="100000"/>
              </a:lnSpc>
              <a:spcBef>
                <a:spcPts val="5"/>
              </a:spcBef>
              <a:buFont typeface="Cambria"/>
              <a:buAutoNum type="alphaLcParenBoth"/>
              <a:tabLst>
                <a:tab pos="926465" algn="l"/>
              </a:tabLst>
            </a:pPr>
            <a:r>
              <a:rPr sz="1200" dirty="0">
                <a:latin typeface="Cambria"/>
                <a:cs typeface="Cambria"/>
              </a:rPr>
              <a:t>by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inserting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after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subregulation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(1)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following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subregulations: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690"/>
              </a:spcBef>
            </a:pPr>
            <a:endParaRPr sz="1200">
              <a:latin typeface="Cambria"/>
              <a:cs typeface="Cambria"/>
            </a:endParaRPr>
          </a:p>
          <a:p>
            <a:pPr marL="926465" marR="6985" indent="228600" algn="just">
              <a:lnSpc>
                <a:spcPct val="146700"/>
              </a:lnSpc>
              <a:spcBef>
                <a:spcPts val="5"/>
              </a:spcBef>
            </a:pPr>
            <a:r>
              <a:rPr sz="1200" dirty="0">
                <a:latin typeface="Cambria"/>
                <a:cs typeface="Cambria"/>
              </a:rPr>
              <a:t>“(1</a:t>
            </a:r>
            <a:r>
              <a:rPr sz="1000" dirty="0">
                <a:latin typeface="Cambria"/>
                <a:cs typeface="Cambria"/>
              </a:rPr>
              <a:t>A</a:t>
            </a:r>
            <a:r>
              <a:rPr sz="1200" dirty="0">
                <a:latin typeface="Cambria"/>
                <a:cs typeface="Cambria"/>
              </a:rPr>
              <a:t>)</a:t>
            </a:r>
            <a:r>
              <a:rPr sz="1200" spc="16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Claims</a:t>
            </a:r>
            <a:r>
              <a:rPr sz="1200" spc="3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which</a:t>
            </a:r>
            <a:r>
              <a:rPr sz="1200" spc="40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highlight</a:t>
            </a:r>
            <a:r>
              <a:rPr sz="1200" spc="4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4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non-</a:t>
            </a:r>
            <a:r>
              <a:rPr sz="1200" dirty="0">
                <a:latin typeface="Cambria"/>
                <a:cs typeface="Cambria"/>
              </a:rPr>
              <a:t>addition</a:t>
            </a:r>
            <a:r>
              <a:rPr sz="1200" spc="4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4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sugar</a:t>
            </a:r>
            <a:r>
              <a:rPr sz="1200" spc="40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may</a:t>
            </a:r>
            <a:r>
              <a:rPr sz="1200" spc="40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be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included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label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if—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3658233" y="9954230"/>
            <a:ext cx="256540" cy="20447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>
                <a:latin typeface="Cambria"/>
                <a:cs typeface="Cambria"/>
              </a:rPr>
              <a:t>5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502531" y="436879"/>
            <a:ext cx="4159250" cy="2272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350" algn="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75"/>
              </a:spcBef>
            </a:pPr>
            <a:endParaRPr sz="1200">
              <a:latin typeface="Cambria"/>
              <a:cs typeface="Cambria"/>
            </a:endParaRPr>
          </a:p>
          <a:p>
            <a:pPr marL="469900" marR="5080" indent="-457200">
              <a:lnSpc>
                <a:spcPct val="146700"/>
              </a:lnSpc>
              <a:buFont typeface="Cambria"/>
              <a:buAutoNum type="alphaLcParenBoth" startAt="2"/>
              <a:tabLst>
                <a:tab pos="469900" algn="l"/>
                <a:tab pos="1014730" algn="l"/>
                <a:tab pos="1358900" algn="l"/>
                <a:tab pos="2103755" algn="l"/>
                <a:tab pos="2560320" algn="l"/>
                <a:tab pos="3107055" algn="l"/>
              </a:tabLst>
            </a:pPr>
            <a:r>
              <a:rPr sz="1200" spc="-10" dirty="0">
                <a:latin typeface="Cambria"/>
                <a:cs typeface="Cambria"/>
              </a:rPr>
              <a:t>dalam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5" dirty="0">
                <a:latin typeface="Cambria"/>
                <a:cs typeface="Cambria"/>
              </a:rPr>
              <a:t>hal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makanan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0" dirty="0">
                <a:latin typeface="Cambria"/>
                <a:cs typeface="Cambria"/>
              </a:rPr>
              <a:t>yang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hilang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kelembapannya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berikutan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apa-</a:t>
            </a:r>
            <a:r>
              <a:rPr sz="1200" dirty="0">
                <a:latin typeface="Cambria"/>
                <a:cs typeface="Cambria"/>
              </a:rPr>
              <a:t>apa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perawatan—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690"/>
              </a:spcBef>
              <a:buFont typeface="Cambria"/>
              <a:buAutoNum type="alphaLcParenBoth" startAt="2"/>
            </a:pPr>
            <a:endParaRPr sz="1200">
              <a:latin typeface="Cambria"/>
              <a:cs typeface="Cambria"/>
            </a:endParaRPr>
          </a:p>
          <a:p>
            <a:pPr marL="925194" marR="5715" lvl="1" indent="-455930" algn="just">
              <a:lnSpc>
                <a:spcPct val="146700"/>
              </a:lnSpc>
              <a:buAutoNum type="romanLcParenBoth"/>
              <a:tabLst>
                <a:tab pos="926465" algn="l"/>
              </a:tabLst>
            </a:pPr>
            <a:r>
              <a:rPr sz="1200" dirty="0">
                <a:latin typeface="Cambria"/>
                <a:cs typeface="Cambria"/>
              </a:rPr>
              <a:t>peratusan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mengikut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berat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atau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isi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padu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ramuan</a:t>
            </a:r>
            <a:r>
              <a:rPr sz="1200" spc="-10" dirty="0">
                <a:latin typeface="Times New Roman"/>
                <a:cs typeface="Times New Roman"/>
              </a:rPr>
              <a:t> 	</a:t>
            </a:r>
            <a:r>
              <a:rPr sz="1200" dirty="0">
                <a:latin typeface="Cambria"/>
                <a:cs typeface="Cambria"/>
              </a:rPr>
              <a:t>itu</a:t>
            </a:r>
            <a:r>
              <a:rPr sz="1200" spc="24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hendaklah</a:t>
            </a:r>
            <a:r>
              <a:rPr sz="1200" spc="25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berpadanan</a:t>
            </a:r>
            <a:r>
              <a:rPr sz="1200" spc="24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dengan</a:t>
            </a:r>
            <a:r>
              <a:rPr sz="1200" spc="250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kuantiti</a:t>
            </a:r>
            <a:r>
              <a:rPr sz="1200" spc="-10" dirty="0">
                <a:latin typeface="Times New Roman"/>
                <a:cs typeface="Times New Roman"/>
              </a:rPr>
              <a:t> 	</a:t>
            </a:r>
            <a:r>
              <a:rPr sz="1200" spc="-20" dirty="0">
                <a:latin typeface="Cambria"/>
                <a:cs typeface="Cambria"/>
              </a:rPr>
              <a:t>ramuan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yang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digunakan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dalam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produk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akhir;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atau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59730" y="3037451"/>
            <a:ext cx="22732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Cambria"/>
                <a:cs typeface="Cambria"/>
              </a:rPr>
              <a:t>(ii)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16930" y="3037451"/>
            <a:ext cx="3241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36294" algn="l"/>
                <a:tab pos="1620520" algn="l"/>
                <a:tab pos="2133600" algn="l"/>
                <a:tab pos="2584450" algn="l"/>
                <a:tab pos="2901315" algn="l"/>
              </a:tabLst>
            </a:pPr>
            <a:r>
              <a:rPr sz="1200" spc="-10" dirty="0">
                <a:latin typeface="Cambria"/>
                <a:cs typeface="Cambria"/>
              </a:rPr>
              <a:t>peratusan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mengikut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berat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0" dirty="0">
                <a:latin typeface="Cambria"/>
                <a:cs typeface="Cambria"/>
              </a:rPr>
              <a:t>atau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5" dirty="0">
                <a:latin typeface="Cambria"/>
                <a:cs typeface="Cambria"/>
              </a:rPr>
              <a:t>isi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0" dirty="0">
                <a:latin typeface="Cambria"/>
                <a:cs typeface="Cambria"/>
              </a:rPr>
              <a:t>padu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16930" y="3220331"/>
            <a:ext cx="3243580" cy="1633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65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ramuan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itu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boleh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digantikan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dengan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pernyataan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mengenai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berat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ramuan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digunakan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untuk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menyediakan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100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g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atau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100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ml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produk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akhir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jika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kuantiti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satu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ramuan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atau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jumlah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kuantiti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semua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ramuan</a:t>
            </a:r>
            <a:r>
              <a:rPr sz="1200" spc="3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3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dinyatakan</a:t>
            </a:r>
            <a:r>
              <a:rPr sz="1200" spc="3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pada</a:t>
            </a:r>
            <a:r>
              <a:rPr sz="1200" spc="3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label</a:t>
            </a:r>
            <a:r>
              <a:rPr sz="1200" spc="39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melebihi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seratus </a:t>
            </a:r>
            <a:r>
              <a:rPr sz="1200" spc="-10" dirty="0">
                <a:latin typeface="Cambria"/>
                <a:cs typeface="Cambria"/>
              </a:rPr>
              <a:t>peratus.”.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1997" y="5096615"/>
            <a:ext cx="4711700" cy="82867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1200" b="1" spc="-10" dirty="0">
                <a:latin typeface="Cambria"/>
                <a:cs typeface="Cambria"/>
              </a:rPr>
              <a:t>Pindaan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peraturan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Cambria"/>
                <a:cs typeface="Cambria"/>
              </a:rPr>
              <a:t>17</a:t>
            </a:r>
            <a:endParaRPr sz="1200">
              <a:latin typeface="Cambria"/>
              <a:cs typeface="Cambria"/>
            </a:endParaRPr>
          </a:p>
          <a:p>
            <a:pPr marL="12700" marR="5080">
              <a:lnSpc>
                <a:spcPct val="145800"/>
              </a:lnSpc>
              <a:spcBef>
                <a:spcPts val="15"/>
              </a:spcBef>
              <a:tabLst>
                <a:tab pos="469265" algn="l"/>
                <a:tab pos="1296670" algn="l"/>
                <a:tab pos="1634489" algn="l"/>
                <a:tab pos="3171825" algn="l"/>
                <a:tab pos="3552190" algn="l"/>
                <a:tab pos="4220845" algn="l"/>
              </a:tabLst>
            </a:pPr>
            <a:r>
              <a:rPr sz="1200" spc="-25" dirty="0">
                <a:latin typeface="Cambria"/>
                <a:cs typeface="Cambria"/>
              </a:rPr>
              <a:t>3.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Peraturan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5" dirty="0">
                <a:latin typeface="Cambria"/>
                <a:cs typeface="Cambria"/>
              </a:rPr>
              <a:t>17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Peraturan-Peraturan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5" dirty="0">
                <a:latin typeface="Cambria"/>
                <a:cs typeface="Cambria"/>
              </a:rPr>
              <a:t>ibu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dipinda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selepas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subperaturan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(5)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subperaturan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60718" y="5450190"/>
            <a:ext cx="8947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mbria"/>
                <a:cs typeface="Cambria"/>
              </a:rPr>
              <a:t>memasukkan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1999" y="6167998"/>
            <a:ext cx="5761355" cy="3488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marR="5080" indent="228600" algn="just">
              <a:lnSpc>
                <a:spcPct val="1467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“(6)</a:t>
            </a:r>
            <a:r>
              <a:rPr sz="1200" spc="490" dirty="0">
                <a:latin typeface="Cambria"/>
                <a:cs typeface="Cambria"/>
              </a:rPr>
              <a:t>  </a:t>
            </a:r>
            <a:r>
              <a:rPr sz="1200" dirty="0">
                <a:latin typeface="Cambria"/>
                <a:cs typeface="Cambria"/>
              </a:rPr>
              <a:t>Perenggan</a:t>
            </a:r>
            <a:r>
              <a:rPr sz="1200" spc="26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11(1)</a:t>
            </a:r>
            <a:r>
              <a:rPr sz="1200" i="1" dirty="0">
                <a:latin typeface="Cambria"/>
                <a:cs typeface="Cambria"/>
              </a:rPr>
              <a:t>(f)</a:t>
            </a:r>
            <a:r>
              <a:rPr sz="1200" dirty="0">
                <a:latin typeface="Cambria"/>
                <a:cs typeface="Cambria"/>
              </a:rPr>
              <a:t>,</a:t>
            </a:r>
            <a:r>
              <a:rPr sz="1200" spc="275" dirty="0">
                <a:latin typeface="Times New Roman"/>
                <a:cs typeface="Times New Roman"/>
              </a:rPr>
              <a:t>  </a:t>
            </a:r>
            <a:r>
              <a:rPr sz="1200" i="1" dirty="0">
                <a:latin typeface="Cambria"/>
                <a:cs typeface="Cambria"/>
              </a:rPr>
              <a:t>(g)</a:t>
            </a:r>
            <a:r>
              <a:rPr sz="1200" spc="26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dan</a:t>
            </a:r>
            <a:r>
              <a:rPr sz="1200" spc="270" dirty="0">
                <a:latin typeface="Times New Roman"/>
                <a:cs typeface="Times New Roman"/>
              </a:rPr>
              <a:t>  </a:t>
            </a:r>
            <a:r>
              <a:rPr sz="1200" i="1" dirty="0">
                <a:latin typeface="Cambria"/>
                <a:cs typeface="Cambria"/>
              </a:rPr>
              <a:t>(ga)</a:t>
            </a:r>
            <a:r>
              <a:rPr sz="1200" spc="27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dan</a:t>
            </a:r>
            <a:r>
              <a:rPr sz="1200" spc="26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subperaturan</a:t>
            </a:r>
            <a:r>
              <a:rPr sz="1200" spc="270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11(2</a:t>
            </a:r>
            <a:r>
              <a:rPr sz="1000" spc="-10" dirty="0">
                <a:latin typeface="Cambria"/>
                <a:cs typeface="Cambria"/>
              </a:rPr>
              <a:t>A</a:t>
            </a:r>
            <a:r>
              <a:rPr sz="1200" spc="-10" dirty="0">
                <a:latin typeface="Cambria"/>
                <a:cs typeface="Cambria"/>
              </a:rPr>
              <a:t>)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tidak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terpakai</a:t>
            </a:r>
            <a:r>
              <a:rPr sz="1200" spc="3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bagi</a:t>
            </a:r>
            <a:r>
              <a:rPr sz="1200" spc="3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bungkusan</a:t>
            </a:r>
            <a:r>
              <a:rPr sz="1200" spc="3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keluasan</a:t>
            </a:r>
            <a:r>
              <a:rPr sz="1200" spc="3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permukaannya</a:t>
            </a:r>
            <a:r>
              <a:rPr sz="1200" spc="3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3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terbesar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kurang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daripada</a:t>
            </a:r>
            <a:r>
              <a:rPr sz="1200" spc="-3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10cm².”.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10" dirty="0">
                <a:latin typeface="Cambria"/>
                <a:cs typeface="Cambria"/>
              </a:rPr>
              <a:t>Pindaan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peraturan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Cambria"/>
                <a:cs typeface="Cambria"/>
              </a:rPr>
              <a:t>18</a:t>
            </a:r>
            <a:endParaRPr sz="12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spcBef>
                <a:spcPts val="660"/>
              </a:spcBef>
              <a:buAutoNum type="arabicPeriod" startAt="4"/>
              <a:tabLst>
                <a:tab pos="469265" algn="l"/>
              </a:tabLst>
            </a:pPr>
            <a:r>
              <a:rPr sz="1200" spc="-10" dirty="0">
                <a:latin typeface="Cambria"/>
                <a:cs typeface="Cambria"/>
              </a:rPr>
              <a:t>Peraturan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18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Peraturan-Peraturan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ibu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dipinda—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20"/>
              </a:spcBef>
              <a:buFont typeface="Cambria"/>
              <a:buAutoNum type="arabicPeriod" startAt="4"/>
            </a:pPr>
            <a:endParaRPr sz="1200">
              <a:latin typeface="Cambria"/>
              <a:cs typeface="Cambria"/>
            </a:endParaRPr>
          </a:p>
          <a:p>
            <a:pPr marL="926465" marR="8255" lvl="1" indent="-457200" algn="just">
              <a:lnSpc>
                <a:spcPct val="146700"/>
              </a:lnSpc>
              <a:spcBef>
                <a:spcPts val="5"/>
              </a:spcBef>
              <a:buFont typeface="Cambria"/>
              <a:buAutoNum type="alphaLcParenBoth"/>
              <a:tabLst>
                <a:tab pos="926465" algn="l"/>
              </a:tabLst>
            </a:pPr>
            <a:r>
              <a:rPr sz="1200" dirty="0">
                <a:latin typeface="Cambria"/>
                <a:cs typeface="Cambria"/>
              </a:rPr>
              <a:t>dalam</a:t>
            </a:r>
            <a:r>
              <a:rPr sz="1200" spc="320" dirty="0">
                <a:latin typeface="Times New Roman"/>
                <a:cs typeface="Times New Roman"/>
              </a:rPr>
              <a:t>   </a:t>
            </a:r>
            <a:r>
              <a:rPr sz="1200" dirty="0">
                <a:latin typeface="Cambria"/>
                <a:cs typeface="Cambria"/>
              </a:rPr>
              <a:t>subperaturan</a:t>
            </a:r>
            <a:r>
              <a:rPr sz="1200" spc="325" dirty="0">
                <a:latin typeface="Times New Roman"/>
                <a:cs typeface="Times New Roman"/>
              </a:rPr>
              <a:t>   </a:t>
            </a:r>
            <a:r>
              <a:rPr sz="1200" dirty="0">
                <a:latin typeface="Cambria"/>
                <a:cs typeface="Cambria"/>
              </a:rPr>
              <a:t>(7),</a:t>
            </a:r>
            <a:r>
              <a:rPr sz="1200" spc="325" dirty="0">
                <a:latin typeface="Times New Roman"/>
                <a:cs typeface="Times New Roman"/>
              </a:rPr>
              <a:t>   </a:t>
            </a:r>
            <a:r>
              <a:rPr sz="1200" dirty="0">
                <a:latin typeface="Cambria"/>
                <a:cs typeface="Cambria"/>
              </a:rPr>
              <a:t>dengan</a:t>
            </a:r>
            <a:r>
              <a:rPr sz="1200" spc="325" dirty="0">
                <a:latin typeface="Times New Roman"/>
                <a:cs typeface="Times New Roman"/>
              </a:rPr>
              <a:t>   </a:t>
            </a:r>
            <a:r>
              <a:rPr sz="1200" dirty="0">
                <a:latin typeface="Cambria"/>
                <a:cs typeface="Cambria"/>
              </a:rPr>
              <a:t>menggantikan</a:t>
            </a:r>
            <a:r>
              <a:rPr sz="1200" spc="325" dirty="0">
                <a:latin typeface="Times New Roman"/>
                <a:cs typeface="Times New Roman"/>
              </a:rPr>
              <a:t>   </a:t>
            </a:r>
            <a:r>
              <a:rPr sz="1200" spc="-10" dirty="0">
                <a:latin typeface="Cambria"/>
                <a:cs typeface="Cambria"/>
              </a:rPr>
              <a:t>perkataan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“yang</a:t>
            </a:r>
            <a:r>
              <a:rPr sz="1200" spc="10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mempunyai</a:t>
            </a:r>
            <a:r>
              <a:rPr sz="1200" spc="11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makna</a:t>
            </a:r>
            <a:r>
              <a:rPr sz="1200" spc="11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10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sama</a:t>
            </a:r>
            <a:r>
              <a:rPr sz="1200" spc="11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melainkan</a:t>
            </a:r>
            <a:r>
              <a:rPr sz="1200" spc="11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jika</a:t>
            </a:r>
            <a:r>
              <a:rPr sz="1200" spc="11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makanan</a:t>
            </a:r>
            <a:r>
              <a:rPr sz="1200" spc="110" dirty="0">
                <a:latin typeface="Times New Roman"/>
                <a:cs typeface="Times New Roman"/>
              </a:rPr>
              <a:t>  </a:t>
            </a:r>
            <a:r>
              <a:rPr sz="1200" spc="-25" dirty="0">
                <a:latin typeface="Cambria"/>
                <a:cs typeface="Cambria"/>
              </a:rPr>
              <a:t>itu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mematuhi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kehendak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yang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dinyatakan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dalam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Standard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Malaysian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MS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1529: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Pengeluaran,</a:t>
            </a:r>
            <a:r>
              <a:rPr sz="1200" spc="33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Pemprosesan,</a:t>
            </a:r>
            <a:r>
              <a:rPr sz="1200" spc="33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Pelabelan</a:t>
            </a:r>
            <a:r>
              <a:rPr sz="1200" spc="33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dan</a:t>
            </a:r>
            <a:r>
              <a:rPr sz="1200" spc="33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Pemasaran</a:t>
            </a:r>
            <a:r>
              <a:rPr sz="1200" spc="335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Makanan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Berasaskan</a:t>
            </a:r>
            <a:r>
              <a:rPr sz="1200" spc="-2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Tumbuhan yang</a:t>
            </a:r>
            <a:r>
              <a:rPr sz="1200" spc="-3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Dihasilkan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Secara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Organik”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dengan perkataan </a:t>
            </a:r>
            <a:r>
              <a:rPr sz="1200" dirty="0">
                <a:latin typeface="Cambria"/>
                <a:cs typeface="Cambria"/>
              </a:rPr>
              <a:t>“atau</a:t>
            </a:r>
            <a:r>
              <a:rPr sz="1200" spc="15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perkara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perihalan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mempunyai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makna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sama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melainkan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658233" y="9954230"/>
            <a:ext cx="250825" cy="20447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sz="1100" spc="-25" dirty="0">
                <a:latin typeface="Cambria"/>
                <a:cs typeface="Cambria"/>
              </a:rPr>
              <a:t>50</a:t>
            </a:fld>
            <a:endParaRPr sz="110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59156" y="436879"/>
            <a:ext cx="5302885" cy="8682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350" algn="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40"/>
              </a:spcBef>
            </a:pPr>
            <a:endParaRPr sz="1200">
              <a:latin typeface="Cambria"/>
              <a:cs typeface="Cambria"/>
            </a:endParaRPr>
          </a:p>
          <a:p>
            <a:pPr marL="1626870" indent="-471170">
              <a:lnSpc>
                <a:spcPct val="100000"/>
              </a:lnSpc>
              <a:buFont typeface="Cambria"/>
              <a:buAutoNum type="alphaLcParenBoth"/>
              <a:tabLst>
                <a:tab pos="1626870" algn="l"/>
              </a:tabLst>
            </a:pPr>
            <a:r>
              <a:rPr sz="1200" dirty="0">
                <a:latin typeface="Cambria"/>
                <a:cs typeface="Cambria"/>
              </a:rPr>
              <a:t>no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sugar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any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type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has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been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added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food;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marL="1625600" marR="6350" indent="-469900" algn="just">
              <a:lnSpc>
                <a:spcPct val="146700"/>
              </a:lnSpc>
              <a:buFont typeface="Cambria"/>
              <a:buAutoNum type="alphaLcParenBoth"/>
              <a:tabLst>
                <a:tab pos="1626870" algn="l"/>
              </a:tabLst>
            </a:pPr>
            <a:r>
              <a:rPr sz="1200" dirty="0">
                <a:latin typeface="Cambria"/>
                <a:cs typeface="Cambria"/>
              </a:rPr>
              <a:t>the</a:t>
            </a:r>
            <a:r>
              <a:rPr sz="1200" spc="15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15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contains</a:t>
            </a:r>
            <a:r>
              <a:rPr sz="1200" spc="15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no</a:t>
            </a:r>
            <a:r>
              <a:rPr sz="1200" spc="15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ingredient</a:t>
            </a:r>
            <a:r>
              <a:rPr sz="1200" spc="15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containing</a:t>
            </a:r>
            <a:r>
              <a:rPr sz="1200" spc="155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sugar</a:t>
            </a:r>
            <a:r>
              <a:rPr sz="1200" spc="-10" dirty="0">
                <a:latin typeface="Times New Roman"/>
                <a:cs typeface="Times New Roman"/>
              </a:rPr>
              <a:t> 	</a:t>
            </a:r>
            <a:r>
              <a:rPr sz="1200" dirty="0">
                <a:latin typeface="Cambria"/>
                <a:cs typeface="Cambria"/>
              </a:rPr>
              <a:t>as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ingredient;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69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marL="1624965" marR="5080" indent="-469265" algn="just">
              <a:lnSpc>
                <a:spcPct val="146700"/>
              </a:lnSpc>
              <a:buFont typeface="Cambria"/>
              <a:buAutoNum type="alphaLcParenBoth"/>
              <a:tabLst>
                <a:tab pos="1626870" algn="l"/>
              </a:tabLst>
            </a:pPr>
            <a:r>
              <a:rPr sz="1200" dirty="0">
                <a:latin typeface="Cambria"/>
                <a:cs typeface="Cambria"/>
              </a:rPr>
              <a:t>the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contains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no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ingredient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containing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sugar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as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Cambria"/>
                <a:cs typeface="Cambria"/>
              </a:rPr>
              <a:t>a</a:t>
            </a:r>
            <a:r>
              <a:rPr sz="1200" spc="-50" dirty="0">
                <a:latin typeface="Times New Roman"/>
                <a:cs typeface="Times New Roman"/>
              </a:rPr>
              <a:t> 	</a:t>
            </a:r>
            <a:r>
              <a:rPr sz="1200" dirty="0">
                <a:latin typeface="Cambria"/>
                <a:cs typeface="Cambria"/>
              </a:rPr>
              <a:t>substitute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for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added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sugar;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and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marL="1625600" marR="5080" indent="-469900" algn="just">
              <a:lnSpc>
                <a:spcPct val="146700"/>
              </a:lnSpc>
              <a:buFont typeface="Cambria"/>
              <a:buAutoNum type="alphaLcParenBoth"/>
              <a:tabLst>
                <a:tab pos="1626870" algn="l"/>
              </a:tabLst>
            </a:pPr>
            <a:r>
              <a:rPr sz="1200" spc="-10" dirty="0">
                <a:latin typeface="Cambria"/>
                <a:cs typeface="Cambria"/>
              </a:rPr>
              <a:t>the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sugar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content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Cambria"/>
                <a:cs typeface="Cambria"/>
              </a:rPr>
              <a:t>of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the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food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itself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has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not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been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increased</a:t>
            </a:r>
            <a:r>
              <a:rPr sz="1200" spc="-10" dirty="0">
                <a:latin typeface="Times New Roman"/>
                <a:cs typeface="Times New Roman"/>
              </a:rPr>
              <a:t> 	</a:t>
            </a:r>
            <a:r>
              <a:rPr sz="1200" dirty="0">
                <a:latin typeface="Cambria"/>
                <a:cs typeface="Cambria"/>
              </a:rPr>
              <a:t>above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amount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contributed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by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ingredients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the</a:t>
            </a:r>
            <a:r>
              <a:rPr sz="1200" spc="-25" dirty="0">
                <a:latin typeface="Times New Roman"/>
                <a:cs typeface="Times New Roman"/>
              </a:rPr>
              <a:t> 	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by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some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other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means.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35"/>
              </a:spcBef>
            </a:pPr>
            <a:endParaRPr sz="1200">
              <a:latin typeface="Cambria"/>
              <a:cs typeface="Cambria"/>
            </a:endParaRPr>
          </a:p>
          <a:p>
            <a:pPr marL="469265" marR="5715" indent="228600" algn="just">
              <a:lnSpc>
                <a:spcPct val="146200"/>
              </a:lnSpc>
            </a:pPr>
            <a:r>
              <a:rPr sz="1200" dirty="0">
                <a:latin typeface="Cambria"/>
                <a:cs typeface="Cambria"/>
              </a:rPr>
              <a:t>(1</a:t>
            </a:r>
            <a:r>
              <a:rPr sz="1000" dirty="0">
                <a:latin typeface="Cambria"/>
                <a:cs typeface="Cambria"/>
              </a:rPr>
              <a:t>B</a:t>
            </a:r>
            <a:r>
              <a:rPr sz="1200" dirty="0">
                <a:latin typeface="Cambria"/>
                <a:cs typeface="Cambria"/>
              </a:rPr>
              <a:t>)</a:t>
            </a:r>
            <a:r>
              <a:rPr sz="1200" spc="38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Where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non-</a:t>
            </a:r>
            <a:r>
              <a:rPr sz="1200" dirty="0">
                <a:latin typeface="Cambria"/>
                <a:cs typeface="Cambria"/>
              </a:rPr>
              <a:t>addition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sugar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claim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is</a:t>
            </a:r>
            <a:r>
              <a:rPr sz="1200" spc="2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made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for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any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food,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naturally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occurring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sugar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content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shall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be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declared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100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Cambria"/>
                <a:cs typeface="Cambria"/>
              </a:rPr>
              <a:t>g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or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100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ml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per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serving.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</a:pPr>
            <a:endParaRPr sz="1200">
              <a:latin typeface="Cambria"/>
              <a:cs typeface="Cambria"/>
            </a:endParaRPr>
          </a:p>
          <a:p>
            <a:pPr marL="697865">
              <a:lnSpc>
                <a:spcPct val="100000"/>
              </a:lnSpc>
              <a:spcBef>
                <a:spcPts val="5"/>
              </a:spcBef>
              <a:tabLst>
                <a:tab pos="1155700" algn="l"/>
              </a:tabLst>
            </a:pPr>
            <a:r>
              <a:rPr sz="1200" spc="-20" dirty="0">
                <a:latin typeface="Cambria"/>
                <a:cs typeface="Cambria"/>
              </a:rPr>
              <a:t>(1</a:t>
            </a:r>
            <a:r>
              <a:rPr sz="1000" spc="-20" dirty="0">
                <a:latin typeface="Cambria"/>
                <a:cs typeface="Cambria"/>
              </a:rPr>
              <a:t>C</a:t>
            </a:r>
            <a:r>
              <a:rPr sz="1200" spc="-20" dirty="0">
                <a:latin typeface="Cambria"/>
                <a:cs typeface="Cambria"/>
              </a:rPr>
              <a:t>)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dirty="0">
                <a:latin typeface="Cambria"/>
                <a:cs typeface="Cambria"/>
              </a:rPr>
              <a:t>For</a:t>
            </a:r>
            <a:r>
              <a:rPr sz="1200" spc="4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10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purposes</a:t>
            </a:r>
            <a:r>
              <a:rPr sz="1200" spc="10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135" dirty="0">
                <a:latin typeface="Cambria"/>
                <a:cs typeface="Cambria"/>
              </a:rPr>
              <a:t>  </a:t>
            </a:r>
            <a:r>
              <a:rPr sz="1200" dirty="0">
                <a:latin typeface="Cambria"/>
                <a:cs typeface="Cambria"/>
              </a:rPr>
              <a:t>this</a:t>
            </a:r>
            <a:r>
              <a:rPr sz="1200" spc="135" dirty="0">
                <a:latin typeface="Cambria"/>
                <a:cs typeface="Cambria"/>
              </a:rPr>
              <a:t>  </a:t>
            </a:r>
            <a:r>
              <a:rPr sz="1200" dirty="0">
                <a:latin typeface="Cambria"/>
                <a:cs typeface="Cambria"/>
              </a:rPr>
              <a:t>regulation,</a:t>
            </a:r>
            <a:r>
              <a:rPr sz="1200" spc="135" dirty="0">
                <a:latin typeface="Cambria"/>
                <a:cs typeface="Cambria"/>
              </a:rPr>
              <a:t>  </a:t>
            </a:r>
            <a:r>
              <a:rPr sz="1200" dirty="0">
                <a:latin typeface="Cambria"/>
                <a:cs typeface="Cambria"/>
              </a:rPr>
              <a:t>“sugar”</a:t>
            </a:r>
            <a:r>
              <a:rPr sz="1200" spc="140" dirty="0">
                <a:latin typeface="Cambria"/>
                <a:cs typeface="Cambria"/>
              </a:rPr>
              <a:t>  </a:t>
            </a:r>
            <a:r>
              <a:rPr sz="1200" dirty="0">
                <a:latin typeface="Cambria"/>
                <a:cs typeface="Cambria"/>
              </a:rPr>
              <a:t>includes</a:t>
            </a:r>
            <a:r>
              <a:rPr sz="1200" spc="135" dirty="0">
                <a:latin typeface="Cambria"/>
                <a:cs typeface="Cambria"/>
              </a:rPr>
              <a:t>  </a:t>
            </a:r>
            <a:r>
              <a:rPr sz="1200" spc="-25" dirty="0">
                <a:latin typeface="Cambria"/>
                <a:cs typeface="Cambria"/>
              </a:rPr>
              <a:t>all</a:t>
            </a:r>
            <a:endParaRPr sz="1200">
              <a:latin typeface="Cambria"/>
              <a:cs typeface="Cambria"/>
            </a:endParaRPr>
          </a:p>
          <a:p>
            <a:pPr marL="469265">
              <a:lnSpc>
                <a:spcPct val="100000"/>
              </a:lnSpc>
              <a:spcBef>
                <a:spcPts val="670"/>
              </a:spcBef>
            </a:pPr>
            <a:r>
              <a:rPr sz="1200" spc="-10" dirty="0">
                <a:latin typeface="Cambria"/>
                <a:cs typeface="Cambria"/>
              </a:rPr>
              <a:t>monosaccharide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and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disaccharides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added.”;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and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</a:pPr>
            <a:endParaRPr sz="12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buFont typeface="Cambria"/>
              <a:buAutoNum type="alphaLcParenBoth" startAt="2"/>
              <a:tabLst>
                <a:tab pos="469265" algn="l"/>
              </a:tabLst>
            </a:pPr>
            <a:r>
              <a:rPr sz="1200" dirty="0">
                <a:latin typeface="Cambria"/>
                <a:cs typeface="Cambria"/>
              </a:rPr>
              <a:t>by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inserting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after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subregulation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(2)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following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subregulation: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695"/>
              </a:spcBef>
              <a:buFont typeface="Cambria"/>
              <a:buAutoNum type="alphaLcParenBoth" startAt="2"/>
            </a:pPr>
            <a:endParaRPr sz="1200">
              <a:latin typeface="Cambria"/>
              <a:cs typeface="Cambria"/>
            </a:endParaRPr>
          </a:p>
          <a:p>
            <a:pPr marL="469265" marR="5715" indent="228600" algn="just">
              <a:lnSpc>
                <a:spcPct val="146700"/>
              </a:lnSpc>
            </a:pPr>
            <a:r>
              <a:rPr sz="1200" dirty="0">
                <a:latin typeface="Cambria"/>
                <a:cs typeface="Cambria"/>
              </a:rPr>
              <a:t>“(2</a:t>
            </a:r>
            <a:r>
              <a:rPr sz="1000" dirty="0">
                <a:latin typeface="Cambria"/>
                <a:cs typeface="Cambria"/>
              </a:rPr>
              <a:t>A</a:t>
            </a:r>
            <a:r>
              <a:rPr sz="1200" dirty="0">
                <a:latin typeface="Cambria"/>
                <a:cs typeface="Cambria"/>
              </a:rPr>
              <a:t>)</a:t>
            </a:r>
            <a:r>
              <a:rPr sz="1200" spc="15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Claims</a:t>
            </a:r>
            <a:r>
              <a:rPr sz="1200" spc="4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which</a:t>
            </a:r>
            <a:r>
              <a:rPr sz="1200" spc="4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highlight</a:t>
            </a:r>
            <a:r>
              <a:rPr sz="1200" spc="4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49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non-</a:t>
            </a:r>
            <a:r>
              <a:rPr sz="1200" dirty="0">
                <a:latin typeface="Cambria"/>
                <a:cs typeface="Cambria"/>
              </a:rPr>
              <a:t>addition</a:t>
            </a:r>
            <a:r>
              <a:rPr sz="1200" spc="48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4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sodium</a:t>
            </a:r>
            <a:r>
              <a:rPr sz="1200" spc="484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salts,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including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"no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added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salt"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may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be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included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label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if—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80"/>
              </a:spcBef>
            </a:pPr>
            <a:endParaRPr sz="1200">
              <a:latin typeface="Cambria"/>
              <a:cs typeface="Cambria"/>
            </a:endParaRPr>
          </a:p>
          <a:p>
            <a:pPr marL="1612900" lvl="1" indent="-457200">
              <a:lnSpc>
                <a:spcPct val="100000"/>
              </a:lnSpc>
              <a:buFont typeface="Cambria"/>
              <a:buAutoNum type="alphaLcParenBoth"/>
              <a:tabLst>
                <a:tab pos="1612900" algn="l"/>
              </a:tabLst>
            </a:pPr>
            <a:r>
              <a:rPr sz="1200" dirty="0">
                <a:latin typeface="Cambria"/>
                <a:cs typeface="Cambria"/>
              </a:rPr>
              <a:t>the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contains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no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added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sodium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salts;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71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marL="1612900" marR="8890" lvl="1" indent="-457200" algn="just">
              <a:lnSpc>
                <a:spcPct val="145800"/>
              </a:lnSpc>
              <a:buFont typeface="Cambria"/>
              <a:buAutoNum type="alphaLcParenBoth"/>
              <a:tabLst>
                <a:tab pos="1612900" algn="l"/>
              </a:tabLst>
            </a:pPr>
            <a:r>
              <a:rPr sz="1200" dirty="0">
                <a:latin typeface="Cambria"/>
                <a:cs typeface="Cambria"/>
              </a:rPr>
              <a:t>the</a:t>
            </a:r>
            <a:r>
              <a:rPr sz="1200" spc="3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3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contains</a:t>
            </a:r>
            <a:r>
              <a:rPr sz="1200" spc="2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no</a:t>
            </a:r>
            <a:r>
              <a:rPr sz="1200" spc="2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ingredients</a:t>
            </a:r>
            <a:r>
              <a:rPr sz="1200" spc="3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that</a:t>
            </a:r>
            <a:r>
              <a:rPr sz="1200" spc="3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contain</a:t>
            </a:r>
            <a:r>
              <a:rPr sz="1200" spc="30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added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sodium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salts;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and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70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marL="1610995" marR="5080" lvl="1" indent="-455295" algn="just">
              <a:lnSpc>
                <a:spcPct val="146700"/>
              </a:lnSpc>
              <a:buFont typeface="Cambria"/>
              <a:buAutoNum type="alphaLcParenBoth"/>
              <a:tabLst>
                <a:tab pos="1612900" algn="l"/>
              </a:tabLst>
            </a:pPr>
            <a:r>
              <a:rPr sz="1200" dirty="0">
                <a:latin typeface="Cambria"/>
                <a:cs typeface="Cambria"/>
              </a:rPr>
              <a:t>the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ingredients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that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contain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sodium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salts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functioning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as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Cambria"/>
                <a:cs typeface="Cambria"/>
              </a:rPr>
              <a:t>a</a:t>
            </a:r>
            <a:r>
              <a:rPr sz="1200" spc="-50" dirty="0">
                <a:latin typeface="Times New Roman"/>
                <a:cs typeface="Times New Roman"/>
              </a:rPr>
              <a:t> 	</a:t>
            </a:r>
            <a:r>
              <a:rPr sz="1200" dirty="0">
                <a:latin typeface="Cambria"/>
                <a:cs typeface="Cambria"/>
              </a:rPr>
              <a:t>substitute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for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added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salts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are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not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used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food.”.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3658233" y="9954230"/>
            <a:ext cx="250825" cy="20447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sz="1100" spc="-25" dirty="0">
                <a:latin typeface="Cambria"/>
                <a:cs typeface="Cambria"/>
              </a:rPr>
              <a:t>51</a:t>
            </a:fld>
            <a:endParaRPr sz="110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2002" y="436879"/>
            <a:ext cx="5758815" cy="41484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40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200" b="1" spc="-10" dirty="0">
                <a:latin typeface="Cambria"/>
                <a:cs typeface="Cambria"/>
              </a:rPr>
              <a:t>Amendment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of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regulation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Cambria"/>
                <a:cs typeface="Cambria"/>
              </a:rPr>
              <a:t>18</a:t>
            </a:r>
            <a:r>
              <a:rPr sz="1000" b="1" spc="-25" dirty="0">
                <a:latin typeface="Cambria"/>
                <a:cs typeface="Cambria"/>
              </a:rPr>
              <a:t>B</a:t>
            </a:r>
            <a:endParaRPr sz="10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spcBef>
                <a:spcPts val="675"/>
              </a:spcBef>
              <a:buAutoNum type="arabicPeriod" startAt="6"/>
              <a:tabLst>
                <a:tab pos="469265" algn="l"/>
              </a:tabLst>
            </a:pPr>
            <a:r>
              <a:rPr sz="1200" spc="-10" dirty="0">
                <a:latin typeface="Cambria"/>
                <a:cs typeface="Cambria"/>
              </a:rPr>
              <a:t>Regulation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18</a:t>
            </a:r>
            <a:r>
              <a:rPr sz="1000" dirty="0">
                <a:latin typeface="Cambria"/>
                <a:cs typeface="Cambria"/>
              </a:rPr>
              <a:t>B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principal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Regulations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is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amended—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  <a:buFont typeface="Cambria"/>
              <a:buAutoNum type="arabicPeriod" startAt="6"/>
            </a:pPr>
            <a:endParaRPr sz="1200">
              <a:latin typeface="Cambria"/>
              <a:cs typeface="Cambria"/>
            </a:endParaRPr>
          </a:p>
          <a:p>
            <a:pPr marL="926465" lvl="1" indent="-457200">
              <a:lnSpc>
                <a:spcPct val="100000"/>
              </a:lnSpc>
              <a:buFont typeface="Cambria"/>
              <a:buAutoNum type="alphaLcParenBoth"/>
              <a:tabLst>
                <a:tab pos="926465" algn="l"/>
              </a:tabLst>
            </a:pPr>
            <a:r>
              <a:rPr sz="1200" dirty="0">
                <a:latin typeface="Cambria"/>
                <a:cs typeface="Cambria"/>
              </a:rPr>
              <a:t>by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substituting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for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subregulation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(2)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following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subregulation: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69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marL="926465" marR="6985" indent="228600" algn="just">
              <a:lnSpc>
                <a:spcPct val="146700"/>
              </a:lnSpc>
            </a:pPr>
            <a:r>
              <a:rPr sz="1100" dirty="0">
                <a:latin typeface="Cambria"/>
                <a:cs typeface="Cambria"/>
              </a:rPr>
              <a:t>“</a:t>
            </a:r>
            <a:r>
              <a:rPr sz="1200" dirty="0">
                <a:latin typeface="Cambria"/>
                <a:cs typeface="Cambria"/>
              </a:rPr>
              <a:t>(2)</a:t>
            </a:r>
            <a:r>
              <a:rPr sz="1200" spc="47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Unless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otherwise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provided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these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Regulations,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nutrient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content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relating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shall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be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provided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for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all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products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specified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in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regulations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63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75,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84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87,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89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113,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116,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134</a:t>
            </a:r>
            <a:r>
              <a:rPr sz="1000" dirty="0">
                <a:latin typeface="Cambria"/>
                <a:cs typeface="Cambria"/>
              </a:rPr>
              <a:t>B</a:t>
            </a:r>
            <a:r>
              <a:rPr sz="1200" dirty="0">
                <a:latin typeface="Cambria"/>
                <a:cs typeface="Cambria"/>
              </a:rPr>
              <a:t>,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135,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146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152,</a:t>
            </a:r>
            <a:endParaRPr sz="1200">
              <a:latin typeface="Cambria"/>
              <a:cs typeface="Cambria"/>
            </a:endParaRPr>
          </a:p>
          <a:p>
            <a:pPr marL="926465" algn="just">
              <a:lnSpc>
                <a:spcPct val="100000"/>
              </a:lnSpc>
              <a:spcBef>
                <a:spcPts val="675"/>
              </a:spcBef>
            </a:pPr>
            <a:r>
              <a:rPr sz="1200" spc="-10" dirty="0">
                <a:latin typeface="Cambria"/>
                <a:cs typeface="Cambria"/>
              </a:rPr>
              <a:t>157</a:t>
            </a:r>
            <a:r>
              <a:rPr sz="1200" spc="-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170,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177,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185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207,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214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221,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223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224,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226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242,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246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249,</a:t>
            </a:r>
            <a:endParaRPr sz="1200">
              <a:latin typeface="Cambria"/>
              <a:cs typeface="Cambria"/>
            </a:endParaRPr>
          </a:p>
          <a:p>
            <a:pPr marL="926465" algn="just">
              <a:lnSpc>
                <a:spcPct val="100000"/>
              </a:lnSpc>
              <a:spcBef>
                <a:spcPts val="670"/>
              </a:spcBef>
            </a:pPr>
            <a:r>
              <a:rPr sz="1200" dirty="0">
                <a:latin typeface="Cambria"/>
                <a:cs typeface="Cambria"/>
              </a:rPr>
              <a:t>252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259,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269</a:t>
            </a:r>
            <a:r>
              <a:rPr sz="1000" dirty="0">
                <a:latin typeface="Cambria"/>
                <a:cs typeface="Cambria"/>
              </a:rPr>
              <a:t>A</a:t>
            </a:r>
            <a:r>
              <a:rPr sz="1200" dirty="0">
                <a:latin typeface="Cambria"/>
                <a:cs typeface="Cambria"/>
              </a:rPr>
              <a:t>,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279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282,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339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358,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360</a:t>
            </a:r>
            <a:r>
              <a:rPr sz="1000" dirty="0">
                <a:latin typeface="Cambria"/>
                <a:cs typeface="Cambria"/>
              </a:rPr>
              <a:t>D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and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360</a:t>
            </a:r>
            <a:r>
              <a:rPr sz="1000" spc="-10" dirty="0">
                <a:latin typeface="Cambria"/>
                <a:cs typeface="Cambria"/>
              </a:rPr>
              <a:t>E</a:t>
            </a:r>
            <a:r>
              <a:rPr sz="1200" spc="-10" dirty="0">
                <a:latin typeface="Cambria"/>
                <a:cs typeface="Cambria"/>
              </a:rPr>
              <a:t>.”;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65"/>
              </a:spcBef>
            </a:pPr>
            <a:endParaRPr sz="1200">
              <a:latin typeface="Cambria"/>
              <a:cs typeface="Cambria"/>
            </a:endParaRPr>
          </a:p>
          <a:p>
            <a:pPr marL="913130" lvl="1" indent="-443865">
              <a:lnSpc>
                <a:spcPct val="100000"/>
              </a:lnSpc>
              <a:buFont typeface="Cambria"/>
              <a:buAutoNum type="alphaLcParenBoth" startAt="2"/>
              <a:tabLst>
                <a:tab pos="913130" algn="l"/>
              </a:tabLst>
            </a:pPr>
            <a:r>
              <a:rPr sz="1200" dirty="0">
                <a:latin typeface="Cambria"/>
                <a:cs typeface="Cambria"/>
              </a:rPr>
              <a:t>in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subregulation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(3)—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1375"/>
              </a:spcBef>
              <a:buFont typeface="Cambria"/>
              <a:buAutoNum type="alphaLcParenBoth" startAt="2"/>
            </a:pPr>
            <a:endParaRPr sz="1200">
              <a:latin typeface="Cambria"/>
              <a:cs typeface="Cambria"/>
            </a:endParaRPr>
          </a:p>
          <a:p>
            <a:pPr marL="1383665" lvl="2" indent="-457200">
              <a:lnSpc>
                <a:spcPct val="100000"/>
              </a:lnSpc>
              <a:spcBef>
                <a:spcPts val="5"/>
              </a:spcBef>
              <a:buAutoNum type="romanLcParenBoth"/>
              <a:tabLst>
                <a:tab pos="1383665" algn="l"/>
              </a:tabLst>
            </a:pPr>
            <a:r>
              <a:rPr sz="1200" dirty="0">
                <a:latin typeface="Cambria"/>
                <a:cs typeface="Cambria"/>
              </a:rPr>
              <a:t>by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deleting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word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Cambria"/>
                <a:cs typeface="Cambria"/>
              </a:rPr>
              <a:t>“</a:t>
            </a:r>
            <a:r>
              <a:rPr sz="1200" dirty="0">
                <a:latin typeface="Cambria"/>
                <a:cs typeface="Cambria"/>
              </a:rPr>
              <a:t>and</a:t>
            </a:r>
            <a:r>
              <a:rPr sz="1200" i="1" dirty="0">
                <a:latin typeface="Cambria"/>
                <a:cs typeface="Cambria"/>
              </a:rPr>
              <a:t>” </a:t>
            </a:r>
            <a:r>
              <a:rPr sz="1200" dirty="0">
                <a:latin typeface="Cambria"/>
                <a:cs typeface="Cambria"/>
              </a:rPr>
              <a:t>at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end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paragraph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i="1" spc="-20" dirty="0">
                <a:latin typeface="Cambria"/>
                <a:cs typeface="Cambria"/>
              </a:rPr>
              <a:t>(a)</a:t>
            </a:r>
            <a:r>
              <a:rPr sz="1200" spc="-20" dirty="0">
                <a:latin typeface="Cambria"/>
                <a:cs typeface="Cambria"/>
              </a:rPr>
              <a:t>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16346" y="4913497"/>
            <a:ext cx="2266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Cambria"/>
                <a:cs typeface="Cambria"/>
              </a:rPr>
              <a:t>(ii)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52209" y="4913497"/>
            <a:ext cx="38030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by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substituting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for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paragraph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Cambria"/>
                <a:cs typeface="Cambria"/>
              </a:rPr>
              <a:t>(b)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following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paragraph: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02529" y="5450201"/>
            <a:ext cx="2755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Cambria"/>
                <a:cs typeface="Cambria"/>
              </a:rPr>
              <a:t>“</a:t>
            </a:r>
            <a:r>
              <a:rPr sz="1200" i="1" spc="-20" dirty="0">
                <a:latin typeface="Cambria"/>
                <a:cs typeface="Cambria"/>
              </a:rPr>
              <a:t>(b)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59728" y="5450201"/>
            <a:ext cx="369760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4970" algn="l"/>
                <a:tab pos="1069340" algn="l"/>
                <a:tab pos="1367790" algn="l"/>
                <a:tab pos="2054860" algn="l"/>
                <a:tab pos="2808605" algn="l"/>
              </a:tabLst>
            </a:pPr>
            <a:r>
              <a:rPr sz="1200" spc="-25" dirty="0">
                <a:latin typeface="Cambria"/>
                <a:cs typeface="Cambria"/>
              </a:rPr>
              <a:t>the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amount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5" dirty="0">
                <a:latin typeface="Cambria"/>
                <a:cs typeface="Cambria"/>
              </a:rPr>
              <a:t>of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protein,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available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carbohydrate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59728" y="5631558"/>
            <a:ext cx="3700145" cy="1098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67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(carbohydrate</a:t>
            </a:r>
            <a:r>
              <a:rPr sz="1200" spc="4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excluding</a:t>
            </a:r>
            <a:r>
              <a:rPr sz="1200" spc="4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dietary</a:t>
            </a:r>
            <a:r>
              <a:rPr sz="1200" spc="4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fibre),</a:t>
            </a:r>
            <a:r>
              <a:rPr sz="1200" spc="4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total</a:t>
            </a:r>
            <a:r>
              <a:rPr sz="1200" spc="4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sugars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and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fat,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expressed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g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per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100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g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or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per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100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ml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or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per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package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if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package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contains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only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single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portion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and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per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serving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as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stated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on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label;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and”;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spc="-25" dirty="0">
                <a:latin typeface="Cambria"/>
                <a:cs typeface="Cambria"/>
              </a:rPr>
              <a:t>and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02629" y="7058401"/>
            <a:ext cx="2698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mbria"/>
                <a:cs typeface="Cambria"/>
              </a:rPr>
              <a:t>(iii)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73546" y="7058401"/>
            <a:ext cx="37249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by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inserting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after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paragraph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Cambria"/>
                <a:cs typeface="Cambria"/>
              </a:rPr>
              <a:t>(b)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following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paragraph;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02527" y="7593324"/>
            <a:ext cx="2603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20" dirty="0">
                <a:latin typeface="Cambria"/>
                <a:cs typeface="Cambria"/>
              </a:rPr>
              <a:t>“(c)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59727" y="7507982"/>
            <a:ext cx="3701415" cy="830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67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the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amount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sodium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expressed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milligrams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per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100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Cambria"/>
                <a:cs typeface="Cambria"/>
              </a:rPr>
              <a:t>g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Cambria"/>
                <a:cs typeface="Cambria"/>
              </a:rPr>
              <a:t>or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100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ml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or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per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package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if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package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contains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only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single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portion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and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per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serving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as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stated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on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label.”;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59146" y="8666220"/>
            <a:ext cx="5302250" cy="1012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sz="1200" i="1" spc="-25" dirty="0">
                <a:latin typeface="Cambria"/>
                <a:cs typeface="Cambria"/>
              </a:rPr>
              <a:t>(c)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dirty="0">
                <a:latin typeface="Cambria"/>
                <a:cs typeface="Cambria"/>
              </a:rPr>
              <a:t>by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inserting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after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subregulation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(4</a:t>
            </a:r>
            <a:r>
              <a:rPr sz="1000" dirty="0">
                <a:latin typeface="Cambria"/>
                <a:cs typeface="Cambria"/>
              </a:rPr>
              <a:t>A</a:t>
            </a:r>
            <a:r>
              <a:rPr sz="1200" dirty="0">
                <a:latin typeface="Cambria"/>
                <a:cs typeface="Cambria"/>
              </a:rPr>
              <a:t>)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following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subregulations: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690"/>
              </a:spcBef>
            </a:pPr>
            <a:endParaRPr sz="1200">
              <a:latin typeface="Cambria"/>
              <a:cs typeface="Cambria"/>
            </a:endParaRPr>
          </a:p>
          <a:p>
            <a:pPr marL="469265" marR="5080" indent="228600">
              <a:lnSpc>
                <a:spcPct val="146700"/>
              </a:lnSpc>
              <a:spcBef>
                <a:spcPts val="5"/>
              </a:spcBef>
            </a:pPr>
            <a:r>
              <a:rPr sz="1200" dirty="0">
                <a:latin typeface="Cambria"/>
                <a:cs typeface="Cambria"/>
              </a:rPr>
              <a:t>“(4</a:t>
            </a:r>
            <a:r>
              <a:rPr sz="1000" dirty="0">
                <a:latin typeface="Cambria"/>
                <a:cs typeface="Cambria"/>
              </a:rPr>
              <a:t>B</a:t>
            </a:r>
            <a:r>
              <a:rPr sz="1200" dirty="0">
                <a:latin typeface="Cambria"/>
                <a:cs typeface="Cambria"/>
              </a:rPr>
              <a:t>)</a:t>
            </a:r>
            <a:r>
              <a:rPr sz="1200" spc="200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For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purposes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this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regulation,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reference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“dietary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fibre” </a:t>
            </a:r>
            <a:r>
              <a:rPr sz="1200" dirty="0">
                <a:latin typeface="Cambria"/>
                <a:cs typeface="Cambria"/>
              </a:rPr>
              <a:t>means</a:t>
            </a:r>
            <a:r>
              <a:rPr sz="1200" spc="3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carbohydrate</a:t>
            </a:r>
            <a:r>
              <a:rPr sz="1200" spc="3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polymers</a:t>
            </a:r>
            <a:r>
              <a:rPr sz="1200" spc="3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with</a:t>
            </a:r>
            <a:r>
              <a:rPr sz="1200" spc="3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three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or</a:t>
            </a:r>
            <a:r>
              <a:rPr sz="1200" spc="3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more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monomeric</a:t>
            </a:r>
            <a:r>
              <a:rPr sz="1200" spc="3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units,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3658233" y="9954230"/>
            <a:ext cx="250825" cy="20447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sz="1100" spc="-25" dirty="0">
                <a:latin typeface="Cambria"/>
                <a:cs typeface="Cambria"/>
              </a:rPr>
              <a:t>52</a:t>
            </a:fld>
            <a:endParaRPr sz="110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816351" y="436879"/>
            <a:ext cx="4843780" cy="1469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200">
              <a:latin typeface="Cambria"/>
              <a:cs typeface="Cambria"/>
            </a:endParaRPr>
          </a:p>
          <a:p>
            <a:pPr marL="12700" marR="5080" algn="just">
              <a:lnSpc>
                <a:spcPct val="146700"/>
              </a:lnSpc>
            </a:pPr>
            <a:r>
              <a:rPr sz="1200" dirty="0">
                <a:latin typeface="Cambria"/>
                <a:cs typeface="Cambria"/>
              </a:rPr>
              <a:t>which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are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not</a:t>
            </a:r>
            <a:r>
              <a:rPr sz="1200" spc="3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hydrolysed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by</a:t>
            </a:r>
            <a:r>
              <a:rPr sz="1200" spc="3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3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endogenous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enzymes</a:t>
            </a:r>
            <a:r>
              <a:rPr sz="1200" spc="3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</a:t>
            </a:r>
            <a:r>
              <a:rPr sz="1200" spc="3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3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small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intestine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humans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and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when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derived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from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plant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origin,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dietary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fibre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may</a:t>
            </a:r>
            <a:r>
              <a:rPr sz="1200" spc="3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include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fractions</a:t>
            </a:r>
            <a:r>
              <a:rPr sz="1200" spc="3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lignin</a:t>
            </a:r>
            <a:r>
              <a:rPr sz="1200" spc="3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or</a:t>
            </a:r>
            <a:r>
              <a:rPr sz="1200" spc="3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other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compounds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associated</a:t>
            </a:r>
            <a:r>
              <a:rPr sz="1200" spc="32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with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polysaccharides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plant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cell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walls.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16349" y="2147053"/>
            <a:ext cx="1622425" cy="561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28600">
              <a:lnSpc>
                <a:spcPct val="146700"/>
              </a:lnSpc>
              <a:spcBef>
                <a:spcPts val="100"/>
              </a:spcBef>
              <a:tabLst>
                <a:tab pos="698500" algn="l"/>
                <a:tab pos="1155700" algn="l"/>
              </a:tabLst>
            </a:pPr>
            <a:r>
              <a:rPr sz="1200" spc="-20" dirty="0">
                <a:latin typeface="Cambria"/>
                <a:cs typeface="Cambria"/>
              </a:rPr>
              <a:t>(4</a:t>
            </a:r>
            <a:r>
              <a:rPr sz="1000" spc="-20" dirty="0">
                <a:latin typeface="Cambria"/>
                <a:cs typeface="Cambria"/>
              </a:rPr>
              <a:t>C</a:t>
            </a:r>
            <a:r>
              <a:rPr sz="1200" spc="-20" dirty="0">
                <a:latin typeface="Cambria"/>
                <a:cs typeface="Cambria"/>
              </a:rPr>
              <a:t>)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5" dirty="0">
                <a:latin typeface="Cambria"/>
                <a:cs typeface="Cambria"/>
              </a:rPr>
              <a:t>In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0" dirty="0">
                <a:latin typeface="Cambria"/>
                <a:cs typeface="Cambria"/>
              </a:rPr>
              <a:t>this</a:t>
            </a:r>
            <a:r>
              <a:rPr sz="1200" spc="5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following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categories: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26648" y="2232400"/>
            <a:ext cx="7296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mbria"/>
                <a:cs typeface="Cambria"/>
              </a:rPr>
              <a:t>regulation,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53784" y="2232400"/>
            <a:ext cx="5499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mbria"/>
                <a:cs typeface="Cambria"/>
              </a:rPr>
              <a:t>“dietary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00545" y="2232400"/>
            <a:ext cx="389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mbria"/>
                <a:cs typeface="Cambria"/>
              </a:rPr>
              <a:t>fibre”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90661" y="2232400"/>
            <a:ext cx="5695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mbria"/>
                <a:cs typeface="Cambria"/>
              </a:rPr>
              <a:t>includes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59146" y="2952113"/>
            <a:ext cx="5302250" cy="5296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2900" marR="8890" indent="-457200" algn="just">
              <a:lnSpc>
                <a:spcPct val="146700"/>
              </a:lnSpc>
              <a:spcBef>
                <a:spcPts val="100"/>
              </a:spcBef>
              <a:buFont typeface="Cambria"/>
              <a:buAutoNum type="alphaLcParenBoth"/>
              <a:tabLst>
                <a:tab pos="1612900" algn="l"/>
              </a:tabLst>
            </a:pPr>
            <a:r>
              <a:rPr sz="1200" dirty="0">
                <a:latin typeface="Cambria"/>
                <a:cs typeface="Cambria"/>
              </a:rPr>
              <a:t>edible</a:t>
            </a:r>
            <a:r>
              <a:rPr sz="1200" spc="229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carbohydrate</a:t>
            </a:r>
            <a:r>
              <a:rPr sz="1200" spc="229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polymers</a:t>
            </a:r>
            <a:r>
              <a:rPr sz="1200" spc="229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naturally</a:t>
            </a:r>
            <a:r>
              <a:rPr sz="1200" spc="240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occurring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as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consumed;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690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marL="1612900" marR="5080" indent="-457200" algn="just">
              <a:lnSpc>
                <a:spcPct val="146700"/>
              </a:lnSpc>
              <a:buFont typeface="Cambria"/>
              <a:buAutoNum type="alphaLcParenBoth"/>
              <a:tabLst>
                <a:tab pos="1612900" algn="l"/>
              </a:tabLst>
            </a:pPr>
            <a:r>
              <a:rPr sz="1200" dirty="0">
                <a:latin typeface="Cambria"/>
                <a:cs typeface="Cambria"/>
              </a:rPr>
              <a:t>carbohydrate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polymers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which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have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been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obtained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from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2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raw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material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by</a:t>
            </a:r>
            <a:r>
              <a:rPr sz="1200" spc="2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physical,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enzymatic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process</a:t>
            </a:r>
            <a:r>
              <a:rPr sz="1200" spc="29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or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chemical</a:t>
            </a:r>
            <a:r>
              <a:rPr sz="1200" spc="18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means</a:t>
            </a:r>
            <a:r>
              <a:rPr sz="1200" spc="19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and</a:t>
            </a:r>
            <a:r>
              <a:rPr sz="1200" spc="18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have</a:t>
            </a:r>
            <a:r>
              <a:rPr sz="1200" spc="19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been</a:t>
            </a:r>
            <a:r>
              <a:rPr sz="1200" spc="18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proven</a:t>
            </a:r>
            <a:r>
              <a:rPr sz="1200" spc="19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185" dirty="0">
                <a:latin typeface="Times New Roman"/>
                <a:cs typeface="Times New Roman"/>
              </a:rPr>
              <a:t>  </a:t>
            </a:r>
            <a:r>
              <a:rPr sz="1200" spc="-20" dirty="0">
                <a:latin typeface="Cambria"/>
                <a:cs typeface="Cambria"/>
              </a:rPr>
              <a:t>have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physiological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effect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benefit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health;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or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10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marL="1610995" marR="5080" indent="-455295" algn="just">
              <a:lnSpc>
                <a:spcPct val="146300"/>
              </a:lnSpc>
              <a:spcBef>
                <a:spcPts val="5"/>
              </a:spcBef>
              <a:buFont typeface="Cambria"/>
              <a:buAutoNum type="alphaLcParenBoth"/>
              <a:tabLst>
                <a:tab pos="1612900" algn="l"/>
              </a:tabLst>
            </a:pPr>
            <a:r>
              <a:rPr sz="1200" dirty="0">
                <a:latin typeface="Cambria"/>
                <a:cs typeface="Cambria"/>
              </a:rPr>
              <a:t>synthetic</a:t>
            </a:r>
            <a:r>
              <a:rPr sz="1200" spc="12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carbohydrate</a:t>
            </a:r>
            <a:r>
              <a:rPr sz="1200" spc="12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polymers</a:t>
            </a:r>
            <a:r>
              <a:rPr sz="1200" spc="12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which</a:t>
            </a:r>
            <a:r>
              <a:rPr sz="1200" spc="13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have</a:t>
            </a:r>
            <a:r>
              <a:rPr sz="1200" spc="125" dirty="0">
                <a:latin typeface="Times New Roman"/>
                <a:cs typeface="Times New Roman"/>
              </a:rPr>
              <a:t>  </a:t>
            </a:r>
            <a:r>
              <a:rPr sz="1200" spc="-20" dirty="0">
                <a:latin typeface="Cambria"/>
                <a:cs typeface="Cambria"/>
              </a:rPr>
              <a:t>been</a:t>
            </a:r>
            <a:r>
              <a:rPr sz="1200" spc="-20" dirty="0">
                <a:latin typeface="Times New Roman"/>
                <a:cs typeface="Times New Roman"/>
              </a:rPr>
              <a:t> 	</a:t>
            </a:r>
            <a:r>
              <a:rPr sz="1200" dirty="0">
                <a:latin typeface="Cambria"/>
                <a:cs typeface="Cambria"/>
              </a:rPr>
              <a:t>proven</a:t>
            </a:r>
            <a:r>
              <a:rPr sz="1200" spc="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3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have</a:t>
            </a:r>
            <a:r>
              <a:rPr sz="1200" spc="3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</a:t>
            </a:r>
            <a:r>
              <a:rPr sz="1200" spc="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physiological</a:t>
            </a:r>
            <a:r>
              <a:rPr sz="1200" spc="3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effect</a:t>
            </a:r>
            <a:r>
              <a:rPr sz="1200" spc="3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3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benefit</a:t>
            </a:r>
            <a:r>
              <a:rPr sz="1200" spc="-10" dirty="0">
                <a:latin typeface="Times New Roman"/>
                <a:cs typeface="Times New Roman"/>
              </a:rPr>
              <a:t> 	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health.”;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buFont typeface="Cambria"/>
              <a:buAutoNum type="alphaLcParenBoth"/>
              <a:tabLst>
                <a:tab pos="469265" algn="l"/>
              </a:tabLst>
            </a:pPr>
            <a:r>
              <a:rPr sz="1200" dirty="0">
                <a:latin typeface="Cambria"/>
                <a:cs typeface="Cambria"/>
              </a:rPr>
              <a:t>by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deleting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paragraph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(9)</a:t>
            </a:r>
            <a:r>
              <a:rPr sz="1200" i="1" spc="-10" dirty="0">
                <a:latin typeface="Cambria"/>
                <a:cs typeface="Cambria"/>
              </a:rPr>
              <a:t>(aa)</a:t>
            </a:r>
            <a:r>
              <a:rPr sz="1200" spc="-10" dirty="0">
                <a:latin typeface="Cambria"/>
                <a:cs typeface="Cambria"/>
              </a:rPr>
              <a:t>;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buFont typeface="Cambria"/>
              <a:buAutoNum type="alphaLcParenBoth"/>
              <a:tabLst>
                <a:tab pos="469265" algn="l"/>
              </a:tabLst>
            </a:pPr>
            <a:r>
              <a:rPr sz="1200" dirty="0">
                <a:latin typeface="Cambria"/>
                <a:cs typeface="Cambria"/>
              </a:rPr>
              <a:t>by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substituting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for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subregulation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(11)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following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subregulation: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Cambria"/>
              <a:cs typeface="Cambria"/>
            </a:endParaRPr>
          </a:p>
          <a:p>
            <a:pPr marL="469265" marR="6350" indent="228600" algn="just">
              <a:lnSpc>
                <a:spcPct val="146400"/>
              </a:lnSpc>
            </a:pPr>
            <a:r>
              <a:rPr sz="1200" i="1" dirty="0">
                <a:latin typeface="Cambria"/>
                <a:cs typeface="Cambria"/>
              </a:rPr>
              <a:t>“</a:t>
            </a:r>
            <a:r>
              <a:rPr sz="1200" dirty="0">
                <a:latin typeface="Cambria"/>
                <a:cs typeface="Cambria"/>
              </a:rPr>
              <a:t>(11)</a:t>
            </a:r>
            <a:r>
              <a:rPr sz="1200" spc="15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Where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numerical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information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vitamins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and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minerals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has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been</a:t>
            </a:r>
            <a:r>
              <a:rPr sz="1200" spc="4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expressed</a:t>
            </a:r>
            <a:r>
              <a:rPr sz="1200" spc="4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as</a:t>
            </a:r>
            <a:r>
              <a:rPr sz="1200" spc="48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percentage</a:t>
            </a:r>
            <a:r>
              <a:rPr sz="1200" spc="4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4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Nutrient</a:t>
            </a:r>
            <a:r>
              <a:rPr sz="1200" spc="48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Reference</a:t>
            </a:r>
            <a:r>
              <a:rPr sz="1200" spc="4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Value</a:t>
            </a:r>
            <a:r>
              <a:rPr sz="1200" spc="49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(NRV),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29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following</a:t>
            </a:r>
            <a:r>
              <a:rPr sz="1200" spc="29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Nutrient</a:t>
            </a:r>
            <a:r>
              <a:rPr sz="1200" spc="30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Reference</a:t>
            </a:r>
            <a:r>
              <a:rPr sz="1200" spc="30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Value</a:t>
            </a:r>
            <a:r>
              <a:rPr sz="1200" spc="29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(NRV)</a:t>
            </a:r>
            <a:r>
              <a:rPr sz="1200" spc="29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shall</a:t>
            </a:r>
            <a:r>
              <a:rPr sz="1200" spc="29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be</a:t>
            </a:r>
            <a:r>
              <a:rPr sz="1200" spc="300" dirty="0">
                <a:latin typeface="Times New Roman"/>
                <a:cs typeface="Times New Roman"/>
              </a:rPr>
              <a:t>  </a:t>
            </a:r>
            <a:r>
              <a:rPr sz="1200" spc="-20" dirty="0">
                <a:latin typeface="Cambria"/>
                <a:cs typeface="Cambria"/>
              </a:rPr>
              <a:t>used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for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labelling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purposes: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3658233" y="9954230"/>
            <a:ext cx="250825" cy="20447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sz="1100" spc="-25" dirty="0">
                <a:latin typeface="Cambria"/>
                <a:cs typeface="Cambria"/>
              </a:rPr>
              <a:t>53</a:t>
            </a:fld>
            <a:endParaRPr sz="110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310252" y="436879"/>
            <a:ext cx="3350260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55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200" i="1" dirty="0">
                <a:latin typeface="Cambria"/>
                <a:cs typeface="Cambria"/>
              </a:rPr>
              <a:t>Nutrient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Cambria"/>
                <a:cs typeface="Cambria"/>
              </a:rPr>
              <a:t>Reference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Cambria"/>
                <a:cs typeface="Cambria"/>
              </a:rPr>
              <a:t>Value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i="1" spc="-20" dirty="0">
                <a:latin typeface="Cambria"/>
                <a:cs typeface="Cambria"/>
              </a:rPr>
              <a:t>(NRV)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52826" y="1321053"/>
            <a:ext cx="7499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10" dirty="0">
                <a:latin typeface="Cambria"/>
                <a:cs typeface="Cambria"/>
              </a:rPr>
              <a:t>Component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74133" y="1321051"/>
            <a:ext cx="20447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dirty="0">
                <a:latin typeface="Cambria"/>
                <a:cs typeface="Cambria"/>
              </a:rPr>
              <a:t>Nutrient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Cambria"/>
                <a:cs typeface="Cambria"/>
              </a:rPr>
              <a:t>Reference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Cambria"/>
                <a:cs typeface="Cambria"/>
              </a:rPr>
              <a:t>Value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i="1" spc="-20" dirty="0">
                <a:latin typeface="Cambria"/>
                <a:cs typeface="Cambria"/>
              </a:rPr>
              <a:t>(NRV)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52826" y="1592325"/>
            <a:ext cx="921385" cy="7531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6670">
              <a:lnSpc>
                <a:spcPct val="146600"/>
              </a:lnSpc>
              <a:spcBef>
                <a:spcPts val="100"/>
              </a:spcBef>
            </a:pPr>
            <a:r>
              <a:rPr sz="1200" spc="-10" dirty="0">
                <a:latin typeface="Cambria"/>
                <a:cs typeface="Cambria"/>
              </a:rPr>
              <a:t>Vitamin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Cambria"/>
                <a:cs typeface="Cambria"/>
              </a:rPr>
              <a:t>A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Vitamin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Cambria"/>
                <a:cs typeface="Cambria"/>
              </a:rPr>
              <a:t>D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Vitamin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Cambria"/>
                <a:cs typeface="Cambria"/>
              </a:rPr>
              <a:t>C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Vitamin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Cambria"/>
                <a:cs typeface="Cambria"/>
              </a:rPr>
              <a:t>E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Vitamin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Cambria"/>
                <a:cs typeface="Cambria"/>
              </a:rPr>
              <a:t>K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Thiamine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Riboflavin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Niacin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800" spc="-15" baseline="2314" dirty="0">
                <a:latin typeface="Cambria"/>
                <a:cs typeface="Cambria"/>
              </a:rPr>
              <a:t>Vitamin</a:t>
            </a:r>
            <a:r>
              <a:rPr sz="1800" spc="-37" baseline="2314" dirty="0">
                <a:latin typeface="Times New Roman"/>
                <a:cs typeface="Times New Roman"/>
              </a:rPr>
              <a:t> </a:t>
            </a:r>
            <a:r>
              <a:rPr sz="1800" spc="-37" baseline="2314" dirty="0">
                <a:latin typeface="Cambria"/>
                <a:cs typeface="Cambria"/>
              </a:rPr>
              <a:t>B</a:t>
            </a:r>
            <a:r>
              <a:rPr sz="800" spc="-25" dirty="0">
                <a:latin typeface="Cambria"/>
                <a:cs typeface="Cambria"/>
              </a:rPr>
              <a:t>6</a:t>
            </a:r>
            <a:r>
              <a:rPr sz="800" spc="5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Folate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800" spc="-15" baseline="2314" dirty="0">
                <a:latin typeface="Cambria"/>
                <a:cs typeface="Cambria"/>
              </a:rPr>
              <a:t>Vitamin</a:t>
            </a:r>
            <a:r>
              <a:rPr sz="1800" spc="-37" baseline="2314" dirty="0">
                <a:latin typeface="Times New Roman"/>
                <a:cs typeface="Times New Roman"/>
              </a:rPr>
              <a:t> </a:t>
            </a:r>
            <a:r>
              <a:rPr sz="1800" spc="-37" baseline="2314" dirty="0">
                <a:latin typeface="Cambria"/>
                <a:cs typeface="Cambria"/>
              </a:rPr>
              <a:t>B</a:t>
            </a:r>
            <a:r>
              <a:rPr sz="800" spc="-25" dirty="0">
                <a:latin typeface="Cambria"/>
                <a:cs typeface="Cambria"/>
              </a:rPr>
              <a:t>12</a:t>
            </a:r>
            <a:r>
              <a:rPr sz="800" spc="5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Panthotenate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Biotin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Calcium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Magnesium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Iron</a:t>
            </a:r>
            <a:endParaRPr sz="1200">
              <a:latin typeface="Cambria"/>
              <a:cs typeface="Cambria"/>
            </a:endParaRPr>
          </a:p>
          <a:p>
            <a:pPr marL="12700" marR="294640">
              <a:lnSpc>
                <a:spcPts val="2110"/>
              </a:lnSpc>
              <a:spcBef>
                <a:spcPts val="170"/>
              </a:spcBef>
            </a:pPr>
            <a:r>
              <a:rPr sz="1200" spc="-20" dirty="0">
                <a:latin typeface="Cambria"/>
                <a:cs typeface="Cambria"/>
              </a:rPr>
              <a:t>Zinc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Iodine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Copper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Selenium</a:t>
            </a:r>
            <a:endParaRPr sz="1200">
              <a:latin typeface="Cambria"/>
              <a:cs typeface="Cambria"/>
            </a:endParaRPr>
          </a:p>
          <a:p>
            <a:pPr marL="12700" marR="38735">
              <a:lnSpc>
                <a:spcPts val="2110"/>
              </a:lnSpc>
              <a:spcBef>
                <a:spcPts val="10"/>
              </a:spcBef>
            </a:pPr>
            <a:r>
              <a:rPr sz="1200" spc="-10" dirty="0">
                <a:latin typeface="Cambria"/>
                <a:cs typeface="Cambria"/>
              </a:rPr>
              <a:t>Manganese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Molybdenum</a:t>
            </a:r>
            <a:endParaRPr sz="1200">
              <a:latin typeface="Cambria"/>
              <a:cs typeface="Cambria"/>
            </a:endParaRPr>
          </a:p>
          <a:p>
            <a:pPr marL="12700" marR="120650">
              <a:lnSpc>
                <a:spcPts val="2100"/>
              </a:lnSpc>
              <a:spcBef>
                <a:spcPts val="15"/>
              </a:spcBef>
            </a:pPr>
            <a:r>
              <a:rPr sz="1200" spc="-10" dirty="0">
                <a:latin typeface="Cambria"/>
                <a:cs typeface="Cambria"/>
              </a:rPr>
              <a:t>Phosphorus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Choline</a:t>
            </a:r>
            <a:endParaRPr sz="1200">
              <a:latin typeface="Cambria"/>
              <a:cs typeface="Cambria"/>
            </a:endParaRPr>
          </a:p>
          <a:p>
            <a:pPr marL="12700" marR="5080">
              <a:lnSpc>
                <a:spcPts val="2110"/>
              </a:lnSpc>
              <a:spcBef>
                <a:spcPts val="5"/>
              </a:spcBef>
            </a:pPr>
            <a:r>
              <a:rPr sz="1200" spc="-10" dirty="0">
                <a:latin typeface="Cambria"/>
                <a:cs typeface="Cambria"/>
              </a:rPr>
              <a:t>Protein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Carbohydrate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Fat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1200" spc="-10" dirty="0">
                <a:latin typeface="Cambria"/>
                <a:cs typeface="Cambria"/>
              </a:rPr>
              <a:t>Energy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51757" y="1592325"/>
            <a:ext cx="1491615" cy="753110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770"/>
              </a:spcBef>
            </a:pPr>
            <a:r>
              <a:rPr sz="1200" dirty="0">
                <a:latin typeface="Cambria"/>
                <a:cs typeface="Cambria"/>
              </a:rPr>
              <a:t>800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micrograms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RE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sz="1200" dirty="0">
                <a:latin typeface="Cambria"/>
                <a:cs typeface="Cambria"/>
              </a:rPr>
              <a:t>15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micrograms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60"/>
              </a:spcBef>
            </a:pPr>
            <a:r>
              <a:rPr sz="1200" dirty="0">
                <a:latin typeface="Cambria"/>
                <a:cs typeface="Cambria"/>
              </a:rPr>
              <a:t>100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marL="635" algn="ctr">
              <a:lnSpc>
                <a:spcPct val="100000"/>
              </a:lnSpc>
              <a:spcBef>
                <a:spcPts val="675"/>
              </a:spcBef>
            </a:pPr>
            <a:r>
              <a:rPr sz="1200" dirty="0">
                <a:latin typeface="Cambria"/>
                <a:cs typeface="Cambria"/>
              </a:rPr>
              <a:t>10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sz="1200" dirty="0">
                <a:latin typeface="Cambria"/>
                <a:cs typeface="Cambria"/>
              </a:rPr>
              <a:t>60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micrograms</a:t>
            </a:r>
            <a:endParaRPr sz="1200">
              <a:latin typeface="Cambria"/>
              <a:cs typeface="Cambria"/>
            </a:endParaRPr>
          </a:p>
          <a:p>
            <a:pPr marL="332105">
              <a:lnSpc>
                <a:spcPct val="100000"/>
              </a:lnSpc>
              <a:spcBef>
                <a:spcPts val="675"/>
              </a:spcBef>
            </a:pPr>
            <a:r>
              <a:rPr sz="1200" dirty="0">
                <a:latin typeface="Cambria"/>
                <a:cs typeface="Cambria"/>
              </a:rPr>
              <a:t>1.2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marL="332105">
              <a:lnSpc>
                <a:spcPct val="100000"/>
              </a:lnSpc>
              <a:spcBef>
                <a:spcPts val="675"/>
              </a:spcBef>
            </a:pPr>
            <a:r>
              <a:rPr sz="1200" dirty="0">
                <a:latin typeface="Cambria"/>
                <a:cs typeface="Cambria"/>
              </a:rPr>
              <a:t>1.2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marL="236220">
              <a:lnSpc>
                <a:spcPct val="100000"/>
              </a:lnSpc>
              <a:spcBef>
                <a:spcPts val="670"/>
              </a:spcBef>
            </a:pPr>
            <a:r>
              <a:rPr sz="1200" dirty="0">
                <a:latin typeface="Cambria"/>
                <a:cs typeface="Cambria"/>
              </a:rPr>
              <a:t>15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miligram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NE</a:t>
            </a:r>
            <a:endParaRPr sz="1200">
              <a:latin typeface="Cambria"/>
              <a:cs typeface="Cambria"/>
            </a:endParaRPr>
          </a:p>
          <a:p>
            <a:pPr marL="332105">
              <a:lnSpc>
                <a:spcPct val="100000"/>
              </a:lnSpc>
              <a:spcBef>
                <a:spcPts val="670"/>
              </a:spcBef>
            </a:pPr>
            <a:r>
              <a:rPr sz="1200" dirty="0">
                <a:latin typeface="Cambria"/>
                <a:cs typeface="Cambria"/>
              </a:rPr>
              <a:t>1.3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marL="57785">
              <a:lnSpc>
                <a:spcPct val="100000"/>
              </a:lnSpc>
              <a:spcBef>
                <a:spcPts val="660"/>
              </a:spcBef>
            </a:pPr>
            <a:r>
              <a:rPr sz="1200" dirty="0">
                <a:latin typeface="Cambria"/>
                <a:cs typeface="Cambria"/>
              </a:rPr>
              <a:t>400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micrograms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DFE</a:t>
            </a:r>
            <a:endParaRPr sz="1200">
              <a:latin typeface="Cambria"/>
              <a:cs typeface="Cambria"/>
            </a:endParaRPr>
          </a:p>
          <a:p>
            <a:pPr marL="236220">
              <a:lnSpc>
                <a:spcPct val="100000"/>
              </a:lnSpc>
              <a:spcBef>
                <a:spcPts val="675"/>
              </a:spcBef>
            </a:pPr>
            <a:r>
              <a:rPr sz="1200" dirty="0">
                <a:latin typeface="Cambria"/>
                <a:cs typeface="Cambria"/>
              </a:rPr>
              <a:t>2.4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micrograms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sz="1200" dirty="0">
                <a:latin typeface="Cambria"/>
                <a:cs typeface="Cambria"/>
              </a:rPr>
              <a:t>5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sz="1200" dirty="0">
                <a:latin typeface="Cambria"/>
                <a:cs typeface="Cambria"/>
              </a:rPr>
              <a:t>30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micrograms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sz="1200" dirty="0">
                <a:latin typeface="Cambria"/>
                <a:cs typeface="Cambria"/>
              </a:rPr>
              <a:t>1,000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sz="1200" dirty="0">
                <a:latin typeface="Cambria"/>
                <a:cs typeface="Cambria"/>
              </a:rPr>
              <a:t>310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sz="1200" dirty="0">
                <a:latin typeface="Cambria"/>
                <a:cs typeface="Cambria"/>
              </a:rPr>
              <a:t>14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60"/>
              </a:spcBef>
            </a:pPr>
            <a:r>
              <a:rPr sz="1200" dirty="0">
                <a:latin typeface="Cambria"/>
                <a:cs typeface="Cambria"/>
              </a:rPr>
              <a:t>11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marL="1270" algn="ctr">
              <a:lnSpc>
                <a:spcPct val="100000"/>
              </a:lnSpc>
              <a:spcBef>
                <a:spcPts val="675"/>
              </a:spcBef>
            </a:pPr>
            <a:r>
              <a:rPr sz="1200" dirty="0">
                <a:latin typeface="Cambria"/>
                <a:cs typeface="Cambria"/>
              </a:rPr>
              <a:t>150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micrograms</a:t>
            </a:r>
            <a:endParaRPr sz="1200">
              <a:latin typeface="Cambria"/>
              <a:cs typeface="Cambria"/>
            </a:endParaRPr>
          </a:p>
          <a:p>
            <a:pPr marL="1270" algn="ctr">
              <a:lnSpc>
                <a:spcPct val="100000"/>
              </a:lnSpc>
              <a:spcBef>
                <a:spcPts val="670"/>
              </a:spcBef>
            </a:pPr>
            <a:r>
              <a:rPr sz="1200" dirty="0">
                <a:latin typeface="Cambria"/>
                <a:cs typeface="Cambria"/>
              </a:rPr>
              <a:t>900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micrograms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sz="1200" dirty="0">
                <a:latin typeface="Cambria"/>
                <a:cs typeface="Cambria"/>
              </a:rPr>
              <a:t>60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micrograms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sz="1200" dirty="0">
                <a:latin typeface="Cambria"/>
                <a:cs typeface="Cambria"/>
              </a:rPr>
              <a:t>3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sz="1200" dirty="0">
                <a:latin typeface="Cambria"/>
                <a:cs typeface="Cambria"/>
              </a:rPr>
              <a:t>45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micrograms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sz="1200" dirty="0">
                <a:latin typeface="Cambria"/>
                <a:cs typeface="Cambria"/>
              </a:rPr>
              <a:t>700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60"/>
              </a:spcBef>
            </a:pPr>
            <a:r>
              <a:rPr sz="1200" dirty="0">
                <a:latin typeface="Cambria"/>
                <a:cs typeface="Cambria"/>
              </a:rPr>
              <a:t>550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sz="1200" dirty="0">
                <a:latin typeface="Cambria"/>
                <a:cs typeface="Cambria"/>
              </a:rPr>
              <a:t>50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grams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sz="1200" dirty="0">
                <a:latin typeface="Cambria"/>
                <a:cs typeface="Cambria"/>
              </a:rPr>
              <a:t>300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grams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sz="1200" dirty="0">
                <a:latin typeface="Cambria"/>
                <a:cs typeface="Cambria"/>
              </a:rPr>
              <a:t>67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grams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sz="1200" dirty="0">
                <a:latin typeface="Cambria"/>
                <a:cs typeface="Cambria"/>
              </a:rPr>
              <a:t>2,000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kilocalorie”;</a:t>
            </a:r>
            <a:r>
              <a:rPr sz="1200" spc="-45" dirty="0">
                <a:latin typeface="Cambria"/>
                <a:cs typeface="Cambria"/>
              </a:rPr>
              <a:t> </a:t>
            </a:r>
            <a:r>
              <a:rPr sz="1200" spc="-25" dirty="0">
                <a:latin typeface="Cambria"/>
                <a:cs typeface="Cambria"/>
              </a:rPr>
              <a:t>and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658233" y="9954230"/>
            <a:ext cx="250825" cy="20447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sz="1100" spc="-25" dirty="0">
                <a:latin typeface="Cambria"/>
                <a:cs typeface="Cambria"/>
              </a:rPr>
              <a:t>54</a:t>
            </a:fld>
            <a:endParaRPr sz="110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855970" y="436879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3" y="892809"/>
            <a:ext cx="5756910" cy="8517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6465" indent="-457200">
              <a:lnSpc>
                <a:spcPct val="100000"/>
              </a:lnSpc>
              <a:spcBef>
                <a:spcPts val="100"/>
              </a:spcBef>
              <a:buFont typeface="Cambria"/>
              <a:buAutoNum type="alphaLcParenBoth" startAt="6"/>
              <a:tabLst>
                <a:tab pos="926465" algn="l"/>
              </a:tabLst>
            </a:pPr>
            <a:r>
              <a:rPr sz="1200" dirty="0">
                <a:latin typeface="Cambria"/>
                <a:cs typeface="Cambria"/>
              </a:rPr>
              <a:t>in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subregulation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(12)—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  <a:buFont typeface="Cambria"/>
              <a:buAutoNum type="alphaLcParenBoth" startAt="6"/>
            </a:pPr>
            <a:endParaRPr sz="1200">
              <a:latin typeface="Cambria"/>
              <a:cs typeface="Cambria"/>
            </a:endParaRPr>
          </a:p>
          <a:p>
            <a:pPr marL="1383665" lvl="1" indent="-457200">
              <a:lnSpc>
                <a:spcPct val="100000"/>
              </a:lnSpc>
              <a:buSzPct val="91666"/>
              <a:buFont typeface="Cambria"/>
              <a:buAutoNum type="alphaLcParenBoth"/>
              <a:tabLst>
                <a:tab pos="1383665" algn="l"/>
              </a:tabLst>
            </a:pPr>
            <a:r>
              <a:rPr sz="1200" dirty="0">
                <a:latin typeface="Cambria"/>
                <a:cs typeface="Cambria"/>
              </a:rPr>
              <a:t>by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deleting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words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“and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sodium,”;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and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1365"/>
              </a:spcBef>
              <a:buAutoNum type="alphaLcParenBoth"/>
            </a:pPr>
            <a:endParaRPr sz="1200">
              <a:latin typeface="Cambria"/>
              <a:cs typeface="Cambria"/>
            </a:endParaRPr>
          </a:p>
          <a:p>
            <a:pPr marL="1383665" lvl="1" indent="-457200">
              <a:lnSpc>
                <a:spcPct val="100000"/>
              </a:lnSpc>
              <a:buFont typeface="Cambria"/>
              <a:buAutoNum type="alphaLcParenBoth"/>
              <a:tabLst>
                <a:tab pos="1383665" algn="l"/>
              </a:tabLst>
            </a:pPr>
            <a:r>
              <a:rPr sz="1200" dirty="0">
                <a:latin typeface="Cambria"/>
                <a:cs typeface="Cambria"/>
              </a:rPr>
              <a:t>in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paragraph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Cambria"/>
                <a:cs typeface="Cambria"/>
              </a:rPr>
              <a:t>(a)</a:t>
            </a:r>
            <a:r>
              <a:rPr sz="1200" dirty="0">
                <a:latin typeface="Cambria"/>
                <a:cs typeface="Cambria"/>
              </a:rPr>
              <a:t>,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by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deleting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words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“and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sodium”.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10" dirty="0">
                <a:latin typeface="Cambria"/>
                <a:cs typeface="Cambria"/>
              </a:rPr>
              <a:t>Amendment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of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regulation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Cambria"/>
                <a:cs typeface="Cambria"/>
              </a:rPr>
              <a:t>18</a:t>
            </a:r>
            <a:r>
              <a:rPr sz="1000" b="1" spc="-25" dirty="0">
                <a:latin typeface="Cambria"/>
                <a:cs typeface="Cambria"/>
              </a:rPr>
              <a:t>C</a:t>
            </a:r>
            <a:endParaRPr sz="1000">
              <a:latin typeface="Cambria"/>
              <a:cs typeface="Cambria"/>
            </a:endParaRPr>
          </a:p>
          <a:p>
            <a:pPr marL="12700" marR="5080" indent="456565">
              <a:lnSpc>
                <a:spcPts val="2120"/>
              </a:lnSpc>
              <a:spcBef>
                <a:spcPts val="175"/>
              </a:spcBef>
              <a:buAutoNum type="arabicPeriod" startAt="7"/>
              <a:tabLst>
                <a:tab pos="469265" algn="l"/>
              </a:tabLst>
            </a:pPr>
            <a:r>
              <a:rPr sz="1200" dirty="0">
                <a:latin typeface="Cambria"/>
                <a:cs typeface="Cambria"/>
              </a:rPr>
              <a:t>Regulation</a:t>
            </a:r>
            <a:r>
              <a:rPr sz="1200" spc="3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18</a:t>
            </a:r>
            <a:r>
              <a:rPr sz="1000" dirty="0">
                <a:latin typeface="Cambria"/>
                <a:cs typeface="Cambria"/>
              </a:rPr>
              <a:t>C</a:t>
            </a:r>
            <a:r>
              <a:rPr sz="1000" spc="4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3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3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principal</a:t>
            </a:r>
            <a:r>
              <a:rPr sz="1200" spc="3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Regulations</a:t>
            </a:r>
            <a:r>
              <a:rPr sz="1200" spc="3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is</a:t>
            </a:r>
            <a:r>
              <a:rPr sz="1200" spc="3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amended</a:t>
            </a:r>
            <a:r>
              <a:rPr sz="1200" spc="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by</a:t>
            </a:r>
            <a:r>
              <a:rPr sz="1200" spc="3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inserting</a:t>
            </a:r>
            <a:r>
              <a:rPr sz="1200" spc="3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after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subregulation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(3)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following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subregulation: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20"/>
              </a:spcBef>
              <a:buFont typeface="Cambria"/>
              <a:buAutoNum type="arabicPeriod" startAt="7"/>
            </a:pPr>
            <a:endParaRPr sz="1200">
              <a:latin typeface="Cambria"/>
              <a:cs typeface="Cambria"/>
            </a:endParaRPr>
          </a:p>
          <a:p>
            <a:pPr marL="461645" marR="6985" indent="236220" algn="just">
              <a:lnSpc>
                <a:spcPct val="146300"/>
              </a:lnSpc>
            </a:pPr>
            <a:r>
              <a:rPr sz="1200" dirty="0">
                <a:latin typeface="Cambria"/>
                <a:cs typeface="Cambria"/>
              </a:rPr>
              <a:t>“(4)</a:t>
            </a:r>
            <a:r>
              <a:rPr sz="1200" spc="400" dirty="0">
                <a:latin typeface="Cambria"/>
                <a:cs typeface="Cambria"/>
              </a:rPr>
              <a:t>  </a:t>
            </a:r>
            <a:r>
              <a:rPr sz="1200" dirty="0">
                <a:latin typeface="Cambria"/>
                <a:cs typeface="Cambria"/>
              </a:rPr>
              <a:t>No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label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on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package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containing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any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shall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bear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nutrient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content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claim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except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those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permitted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these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Regulations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or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with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prior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written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approval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the </a:t>
            </a:r>
            <a:r>
              <a:rPr sz="1200" spc="-10" dirty="0">
                <a:latin typeface="Cambria"/>
                <a:cs typeface="Cambria"/>
              </a:rPr>
              <a:t>Director.”.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10" dirty="0">
                <a:latin typeface="Cambria"/>
                <a:cs typeface="Cambria"/>
              </a:rPr>
              <a:t>Amendment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of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regulation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Cambria"/>
                <a:cs typeface="Cambria"/>
              </a:rPr>
              <a:t>18</a:t>
            </a:r>
            <a:r>
              <a:rPr sz="1000" b="1" spc="-25" dirty="0">
                <a:latin typeface="Cambria"/>
                <a:cs typeface="Cambria"/>
              </a:rPr>
              <a:t>D</a:t>
            </a:r>
            <a:endParaRPr sz="10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spcBef>
                <a:spcPts val="670"/>
              </a:spcBef>
              <a:buAutoNum type="arabicPeriod" startAt="8"/>
              <a:tabLst>
                <a:tab pos="469265" algn="l"/>
              </a:tabLst>
            </a:pPr>
            <a:r>
              <a:rPr sz="1200" dirty="0">
                <a:latin typeface="Cambria"/>
                <a:cs typeface="Cambria"/>
              </a:rPr>
              <a:t>Paragraph</a:t>
            </a:r>
            <a:r>
              <a:rPr sz="1200" spc="4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18</a:t>
            </a:r>
            <a:r>
              <a:rPr sz="1000" dirty="0">
                <a:latin typeface="Cambria"/>
                <a:cs typeface="Cambria"/>
              </a:rPr>
              <a:t>D</a:t>
            </a:r>
            <a:r>
              <a:rPr sz="1200" dirty="0">
                <a:latin typeface="Cambria"/>
                <a:cs typeface="Cambria"/>
              </a:rPr>
              <a:t>(3)</a:t>
            </a:r>
            <a:r>
              <a:rPr sz="1200" i="1" dirty="0">
                <a:latin typeface="Cambria"/>
                <a:cs typeface="Cambria"/>
              </a:rPr>
              <a:t>(c)</a:t>
            </a:r>
            <a:r>
              <a:rPr sz="1200" spc="43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4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4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principal</a:t>
            </a:r>
            <a:r>
              <a:rPr sz="1200" spc="4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Regulations</a:t>
            </a:r>
            <a:r>
              <a:rPr sz="1200" spc="4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is</a:t>
            </a:r>
            <a:r>
              <a:rPr sz="1200" spc="4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amended</a:t>
            </a:r>
            <a:r>
              <a:rPr sz="1200" spc="43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by</a:t>
            </a:r>
            <a:r>
              <a:rPr sz="1200" spc="4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deleting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1200" dirty="0">
                <a:latin typeface="Cambria"/>
                <a:cs typeface="Cambria"/>
              </a:rPr>
              <a:t>the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words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“in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Nutrient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Reference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Values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(NRV)”.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65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200" b="1" spc="-10" dirty="0">
                <a:latin typeface="Cambria"/>
                <a:cs typeface="Cambria"/>
              </a:rPr>
              <a:t>Amendment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of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regulation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Cambria"/>
                <a:cs typeface="Cambria"/>
              </a:rPr>
              <a:t>18</a:t>
            </a:r>
            <a:r>
              <a:rPr sz="1000" b="1" spc="-25" dirty="0">
                <a:latin typeface="Cambria"/>
                <a:cs typeface="Cambria"/>
              </a:rPr>
              <a:t>E</a:t>
            </a:r>
            <a:endParaRPr sz="10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spcBef>
                <a:spcPts val="670"/>
              </a:spcBef>
              <a:buAutoNum type="arabicPeriod" startAt="9"/>
              <a:tabLst>
                <a:tab pos="469265" algn="l"/>
              </a:tabLst>
            </a:pPr>
            <a:r>
              <a:rPr sz="1200" spc="-10" dirty="0">
                <a:latin typeface="Cambria"/>
                <a:cs typeface="Cambria"/>
              </a:rPr>
              <a:t>Regulation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18</a:t>
            </a:r>
            <a:r>
              <a:rPr sz="1000" dirty="0">
                <a:latin typeface="Cambria"/>
                <a:cs typeface="Cambria"/>
              </a:rPr>
              <a:t>E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principal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Regulations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is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amended—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5"/>
              </a:spcBef>
              <a:buFont typeface="Cambria"/>
              <a:buAutoNum type="arabicPeriod" startAt="9"/>
            </a:pPr>
            <a:endParaRPr sz="1200">
              <a:latin typeface="Cambria"/>
              <a:cs typeface="Cambria"/>
            </a:endParaRPr>
          </a:p>
          <a:p>
            <a:pPr marL="926465" marR="5715" lvl="1" indent="-457200" algn="just">
              <a:lnSpc>
                <a:spcPct val="146500"/>
              </a:lnSpc>
              <a:spcBef>
                <a:spcPts val="5"/>
              </a:spcBef>
              <a:buFont typeface="Cambria"/>
              <a:buAutoNum type="alphaLcParenBoth"/>
              <a:tabLst>
                <a:tab pos="926465" algn="l"/>
              </a:tabLst>
            </a:pPr>
            <a:r>
              <a:rPr sz="1200" spc="-10" dirty="0">
                <a:latin typeface="Cambria"/>
                <a:cs typeface="Cambria"/>
              </a:rPr>
              <a:t>in</a:t>
            </a:r>
            <a:r>
              <a:rPr sz="1200" spc="6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subregulation</a:t>
            </a:r>
            <a:r>
              <a:rPr sz="1200" spc="60" dirty="0">
                <a:latin typeface="Cambria"/>
                <a:cs typeface="Cambria"/>
              </a:rPr>
              <a:t> </a:t>
            </a:r>
            <a:r>
              <a:rPr sz="1200" spc="-15" dirty="0">
                <a:latin typeface="Cambria"/>
                <a:cs typeface="Cambria"/>
              </a:rPr>
              <a:t>(3),</a:t>
            </a:r>
            <a:r>
              <a:rPr sz="1200" spc="6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by</a:t>
            </a:r>
            <a:r>
              <a:rPr sz="1200" spc="4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subst</a:t>
            </a:r>
            <a:r>
              <a:rPr sz="1200" spc="5" dirty="0">
                <a:latin typeface="Cambria"/>
                <a:cs typeface="Cambria"/>
              </a:rPr>
              <a:t>i</a:t>
            </a:r>
            <a:r>
              <a:rPr sz="1200" dirty="0">
                <a:latin typeface="Cambria"/>
                <a:cs typeface="Cambria"/>
              </a:rPr>
              <a:t>tuti</a:t>
            </a:r>
            <a:r>
              <a:rPr sz="1200" spc="-5" dirty="0">
                <a:latin typeface="Cambria"/>
                <a:cs typeface="Cambria"/>
              </a:rPr>
              <a:t>n</a:t>
            </a:r>
            <a:r>
              <a:rPr sz="1200" dirty="0">
                <a:latin typeface="Cambria"/>
                <a:cs typeface="Cambria"/>
              </a:rPr>
              <a:t>g</a:t>
            </a:r>
            <a:r>
              <a:rPr sz="1200" spc="5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for</a:t>
            </a:r>
            <a:r>
              <a:rPr sz="1200" spc="5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60" dirty="0">
                <a:latin typeface="Cambria"/>
                <a:cs typeface="Cambria"/>
              </a:rPr>
              <a:t> </a:t>
            </a:r>
            <a:r>
              <a:rPr sz="1200" spc="-15" dirty="0">
                <a:latin typeface="Cambria"/>
                <a:cs typeface="Cambria"/>
              </a:rPr>
              <a:t>words</a:t>
            </a:r>
            <a:r>
              <a:rPr sz="1200" spc="5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“amount</a:t>
            </a:r>
            <a:r>
              <a:rPr sz="1200" spc="6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5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nutrient</a:t>
            </a:r>
            <a:r>
              <a:rPr sz="1200" spc="45" dirty="0">
                <a:latin typeface="Cambria"/>
                <a:cs typeface="Cambria"/>
              </a:rPr>
              <a:t> </a:t>
            </a:r>
            <a:r>
              <a:rPr sz="1200" spc="-15" dirty="0">
                <a:latin typeface="Cambria"/>
                <a:cs typeface="Cambria"/>
              </a:rPr>
              <a:t>in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ambria"/>
                <a:cs typeface="Cambria"/>
              </a:rPr>
              <a:t>level</a:t>
            </a:r>
            <a:r>
              <a:rPr sz="1200" spc="-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-8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</a:t>
            </a:r>
            <a:r>
              <a:rPr sz="1200" spc="-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ambria"/>
                <a:cs typeface="Cambria"/>
              </a:rPr>
              <a:t>considered</a:t>
            </a:r>
            <a:r>
              <a:rPr sz="1200" spc="-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as</a:t>
            </a:r>
            <a:r>
              <a:rPr sz="1200" spc="-8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a</a:t>
            </a:r>
            <a:r>
              <a:rPr sz="1200" spc="-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ambria"/>
                <a:cs typeface="Cambria"/>
              </a:rPr>
              <a:t>source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-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ambria"/>
                <a:cs typeface="Cambria"/>
              </a:rPr>
              <a:t>tha</a:t>
            </a:r>
            <a:r>
              <a:rPr sz="1200" dirty="0">
                <a:latin typeface="Cambria"/>
                <a:cs typeface="Cambria"/>
              </a:rPr>
              <a:t>t</a:t>
            </a:r>
            <a:r>
              <a:rPr sz="1200" spc="-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ambria"/>
                <a:cs typeface="Cambria"/>
              </a:rPr>
              <a:t>nutrient</a:t>
            </a:r>
            <a:r>
              <a:rPr sz="1200" spc="-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ambria"/>
                <a:cs typeface="Cambria"/>
              </a:rPr>
              <a:t>per</a:t>
            </a:r>
            <a:r>
              <a:rPr sz="1200" spc="-9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reference</a:t>
            </a:r>
            <a:r>
              <a:rPr sz="1200" spc="-8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amount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as</a:t>
            </a:r>
            <a:r>
              <a:rPr sz="1200" spc="7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ambria"/>
                <a:cs typeface="Cambria"/>
              </a:rPr>
              <a:t>specified</a:t>
            </a:r>
            <a:r>
              <a:rPr sz="1200" dirty="0">
                <a:latin typeface="Cambria"/>
                <a:cs typeface="Cambria"/>
              </a:rPr>
              <a:t>    </a:t>
            </a:r>
            <a:r>
              <a:rPr sz="1200" spc="-10" dirty="0">
                <a:latin typeface="Cambria"/>
                <a:cs typeface="Cambria"/>
              </a:rPr>
              <a:t>in</a:t>
            </a:r>
            <a:r>
              <a:rPr sz="1200" spc="79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Table</a:t>
            </a:r>
            <a:r>
              <a:rPr sz="1200" spc="79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I</a:t>
            </a:r>
            <a:r>
              <a:rPr sz="1200" dirty="0">
                <a:latin typeface="Cambria"/>
                <a:cs typeface="Cambria"/>
              </a:rPr>
              <a:t>I    to</a:t>
            </a:r>
            <a:r>
              <a:rPr sz="1200" spc="80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79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Fifth</a:t>
            </a:r>
            <a:r>
              <a:rPr sz="1200" spc="80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A</a:t>
            </a:r>
            <a:r>
              <a:rPr sz="1200" spc="79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Schedule”</a:t>
            </a:r>
            <a:r>
              <a:rPr sz="1200" spc="79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80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words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“minimum</a:t>
            </a:r>
            <a:r>
              <a:rPr sz="1200" spc="49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amount</a:t>
            </a:r>
            <a:r>
              <a:rPr sz="1200" spc="50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required</a:t>
            </a:r>
            <a:r>
              <a:rPr sz="1200" spc="49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49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tha</a:t>
            </a:r>
            <a:r>
              <a:rPr sz="1200" dirty="0">
                <a:latin typeface="Cambria"/>
                <a:cs typeface="Cambria"/>
              </a:rPr>
              <a:t>t</a:t>
            </a:r>
            <a:r>
              <a:rPr sz="1200" spc="50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nutrient</a:t>
            </a:r>
            <a:r>
              <a:rPr sz="1200" spc="50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per</a:t>
            </a:r>
            <a:r>
              <a:rPr sz="1200" spc="49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reference</a:t>
            </a:r>
            <a:r>
              <a:rPr sz="1200" spc="50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amount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as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ambria"/>
                <a:cs typeface="Cambria"/>
              </a:rPr>
              <a:t>specified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in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Table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I</a:t>
            </a:r>
            <a:r>
              <a:rPr sz="1200" spc="-10" dirty="0">
                <a:latin typeface="Cambria"/>
                <a:cs typeface="Cambria"/>
              </a:rPr>
              <a:t>I</a:t>
            </a:r>
            <a:r>
              <a:rPr sz="1200" dirty="0">
                <a:latin typeface="Cambria"/>
                <a:cs typeface="Cambria"/>
              </a:rPr>
              <a:t>I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to the </a:t>
            </a:r>
            <a:r>
              <a:rPr sz="1200" spc="-5" dirty="0">
                <a:latin typeface="Cambria"/>
                <a:cs typeface="Cambria"/>
              </a:rPr>
              <a:t>Fifth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A </a:t>
            </a:r>
            <a:r>
              <a:rPr sz="1200" spc="-5" dirty="0">
                <a:latin typeface="Cambria"/>
                <a:cs typeface="Cambria"/>
              </a:rPr>
              <a:t>Schedule”;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137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marL="926465" lvl="1" indent="-457200">
              <a:lnSpc>
                <a:spcPct val="100000"/>
              </a:lnSpc>
              <a:buFont typeface="Cambria"/>
              <a:buAutoNum type="alphaLcParenBoth"/>
              <a:tabLst>
                <a:tab pos="926465" algn="l"/>
              </a:tabLst>
            </a:pPr>
            <a:r>
              <a:rPr sz="1200" dirty="0">
                <a:latin typeface="Cambria"/>
                <a:cs typeface="Cambria"/>
              </a:rPr>
              <a:t>by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substituting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subregulation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(4)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following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subregulation: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10"/>
              </a:spcBef>
            </a:pPr>
            <a:endParaRPr sz="1200">
              <a:latin typeface="Cambria"/>
              <a:cs typeface="Cambria"/>
            </a:endParaRPr>
          </a:p>
          <a:p>
            <a:pPr marL="926465" marR="5080" indent="228600" algn="just">
              <a:lnSpc>
                <a:spcPct val="146300"/>
              </a:lnSpc>
            </a:pPr>
            <a:r>
              <a:rPr sz="1200" dirty="0">
                <a:latin typeface="Cambria"/>
                <a:cs typeface="Cambria"/>
              </a:rPr>
              <a:t>“(4)</a:t>
            </a:r>
            <a:r>
              <a:rPr sz="1200" spc="470" dirty="0">
                <a:latin typeface="Cambria"/>
                <a:cs typeface="Cambria"/>
              </a:rPr>
              <a:t>  </a:t>
            </a:r>
            <a:r>
              <a:rPr sz="1200" dirty="0">
                <a:latin typeface="Cambria"/>
                <a:cs typeface="Cambria"/>
              </a:rPr>
              <a:t>Only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nutrient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function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claims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any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other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words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similar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meaning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as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specified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Table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III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Fifth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Schedule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shall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permitted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be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specified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on</a:t>
            </a:r>
            <a:r>
              <a:rPr sz="1200" spc="-2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a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label.”;</a:t>
            </a:r>
            <a:r>
              <a:rPr sz="1200" spc="-25" dirty="0">
                <a:latin typeface="Cambria"/>
                <a:cs typeface="Cambria"/>
              </a:rPr>
              <a:t> and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3658233" y="9954230"/>
            <a:ext cx="250825" cy="20447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sz="1100" spc="-25" dirty="0">
                <a:latin typeface="Cambria"/>
                <a:cs typeface="Cambria"/>
              </a:rPr>
              <a:t>55</a:t>
            </a:fld>
            <a:endParaRPr sz="110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855970" y="436879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1" y="892809"/>
            <a:ext cx="5759450" cy="1280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>
              <a:lnSpc>
                <a:spcPct val="100000"/>
              </a:lnSpc>
              <a:spcBef>
                <a:spcPts val="100"/>
              </a:spcBef>
              <a:tabLst>
                <a:tab pos="926465" algn="l"/>
              </a:tabLst>
            </a:pPr>
            <a:r>
              <a:rPr sz="1200" i="1" spc="-25" dirty="0">
                <a:latin typeface="Cambria"/>
                <a:cs typeface="Cambria"/>
              </a:rPr>
              <a:t>(c)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dirty="0">
                <a:latin typeface="Cambria"/>
                <a:cs typeface="Cambria"/>
              </a:rPr>
              <a:t>by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deleting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subregulations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(4</a:t>
            </a:r>
            <a:r>
              <a:rPr sz="1000" dirty="0">
                <a:latin typeface="Cambria"/>
                <a:cs typeface="Cambria"/>
              </a:rPr>
              <a:t>A</a:t>
            </a:r>
            <a:r>
              <a:rPr sz="1200" dirty="0">
                <a:latin typeface="Cambria"/>
                <a:cs typeface="Cambria"/>
              </a:rPr>
              <a:t>)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and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(4</a:t>
            </a:r>
            <a:r>
              <a:rPr sz="1000" spc="-20" dirty="0">
                <a:latin typeface="Cambria"/>
                <a:cs typeface="Cambria"/>
              </a:rPr>
              <a:t>B</a:t>
            </a:r>
            <a:r>
              <a:rPr sz="1200" spc="-20" dirty="0">
                <a:latin typeface="Cambria"/>
                <a:cs typeface="Cambria"/>
              </a:rPr>
              <a:t>).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Cambria"/>
                <a:cs typeface="Cambria"/>
              </a:rPr>
              <a:t>New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regulation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Cambria"/>
                <a:cs typeface="Cambria"/>
              </a:rPr>
              <a:t>18</a:t>
            </a:r>
            <a:r>
              <a:rPr sz="1000" b="1" spc="-25" dirty="0">
                <a:latin typeface="Cambria"/>
                <a:cs typeface="Cambria"/>
              </a:rPr>
              <a:t>F</a:t>
            </a:r>
            <a:endParaRPr sz="1000">
              <a:latin typeface="Cambria"/>
              <a:cs typeface="Cambria"/>
            </a:endParaRPr>
          </a:p>
          <a:p>
            <a:pPr marL="12700" marR="5080">
              <a:lnSpc>
                <a:spcPct val="145800"/>
              </a:lnSpc>
              <a:spcBef>
                <a:spcPts val="15"/>
              </a:spcBef>
              <a:tabLst>
                <a:tab pos="469265" algn="l"/>
              </a:tabLst>
            </a:pPr>
            <a:r>
              <a:rPr sz="1200" spc="-25" dirty="0">
                <a:latin typeface="Cambria"/>
                <a:cs typeface="Cambria"/>
              </a:rPr>
              <a:t>10.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43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principal</a:t>
            </a:r>
            <a:r>
              <a:rPr sz="1200" spc="4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Regulations</a:t>
            </a:r>
            <a:r>
              <a:rPr sz="1200" spc="43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are</a:t>
            </a:r>
            <a:r>
              <a:rPr sz="1200" spc="43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amended</a:t>
            </a:r>
            <a:r>
              <a:rPr sz="1200" spc="4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by</a:t>
            </a:r>
            <a:r>
              <a:rPr sz="1200" spc="4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inserting</a:t>
            </a:r>
            <a:r>
              <a:rPr sz="1200" spc="4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after</a:t>
            </a:r>
            <a:r>
              <a:rPr sz="1200" spc="4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regulation</a:t>
            </a:r>
            <a:r>
              <a:rPr sz="1200" spc="44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18</a:t>
            </a:r>
            <a:r>
              <a:rPr sz="1000" spc="-25" dirty="0">
                <a:latin typeface="Cambria"/>
                <a:cs typeface="Cambria"/>
              </a:rPr>
              <a:t>E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following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regulation: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80133" y="2500629"/>
            <a:ext cx="14179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“Other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function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claim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43198" y="2415286"/>
            <a:ext cx="3349625" cy="1367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320" marR="5080" indent="-7620" algn="just">
              <a:lnSpc>
                <a:spcPct val="146700"/>
              </a:lnSpc>
              <a:spcBef>
                <a:spcPts val="100"/>
              </a:spcBef>
            </a:pPr>
            <a:r>
              <a:rPr sz="1100" dirty="0">
                <a:latin typeface="Cambria"/>
                <a:cs typeface="Cambria"/>
              </a:rPr>
              <a:t>18</a:t>
            </a:r>
            <a:r>
              <a:rPr sz="1000" dirty="0">
                <a:latin typeface="Cambria"/>
                <a:cs typeface="Cambria"/>
              </a:rPr>
              <a:t>F</a:t>
            </a:r>
            <a:r>
              <a:rPr sz="1100" dirty="0">
                <a:latin typeface="Cambria"/>
                <a:cs typeface="Cambria"/>
              </a:rPr>
              <a:t>.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(1)</a:t>
            </a:r>
            <a:r>
              <a:rPr sz="1200" spc="33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In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this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regulation,</a:t>
            </a:r>
            <a:r>
              <a:rPr sz="1200" spc="6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“other</a:t>
            </a:r>
            <a:r>
              <a:rPr sz="1200" spc="4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function</a:t>
            </a:r>
            <a:r>
              <a:rPr sz="1200" spc="5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claim” </a:t>
            </a:r>
            <a:r>
              <a:rPr sz="1200" dirty="0">
                <a:latin typeface="Cambria"/>
                <a:cs typeface="Cambria"/>
              </a:rPr>
              <a:t>means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</a:t>
            </a:r>
            <a:r>
              <a:rPr sz="1200" spc="2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claim</a:t>
            </a:r>
            <a:r>
              <a:rPr sz="1200" spc="2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that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describes</a:t>
            </a:r>
            <a:r>
              <a:rPr sz="1200" spc="2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specific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beneficial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effect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2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other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2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component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that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gives</a:t>
            </a:r>
            <a:r>
              <a:rPr sz="1200" spc="44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positive</a:t>
            </a:r>
            <a:r>
              <a:rPr sz="1200" spc="44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contribution</a:t>
            </a:r>
            <a:r>
              <a:rPr sz="1200" spc="44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44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health</a:t>
            </a:r>
            <a:r>
              <a:rPr sz="1200" spc="450" dirty="0">
                <a:latin typeface="Times New Roman"/>
                <a:cs typeface="Times New Roman"/>
              </a:rPr>
              <a:t>  </a:t>
            </a:r>
            <a:r>
              <a:rPr sz="1200" spc="-25" dirty="0">
                <a:latin typeface="Cambria"/>
                <a:cs typeface="Cambria"/>
              </a:rPr>
              <a:t>or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improvement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function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body.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50821" y="4023477"/>
            <a:ext cx="3342004" cy="4582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86435" algn="just">
              <a:lnSpc>
                <a:spcPct val="146700"/>
              </a:lnSpc>
              <a:spcBef>
                <a:spcPts val="100"/>
              </a:spcBef>
              <a:buAutoNum type="arabicParenBoth" startAt="2"/>
              <a:tabLst>
                <a:tab pos="699135" algn="l"/>
              </a:tabLst>
            </a:pPr>
            <a:r>
              <a:rPr sz="1200" dirty="0">
                <a:latin typeface="Cambria"/>
                <a:cs typeface="Cambria"/>
              </a:rPr>
              <a:t>An</a:t>
            </a:r>
            <a:r>
              <a:rPr sz="1200" spc="22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other</a:t>
            </a:r>
            <a:r>
              <a:rPr sz="1200" spc="22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function</a:t>
            </a:r>
            <a:r>
              <a:rPr sz="1200" spc="22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claim</a:t>
            </a:r>
            <a:r>
              <a:rPr sz="1200" spc="22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shall</a:t>
            </a:r>
            <a:r>
              <a:rPr sz="1200" spc="215" dirty="0">
                <a:latin typeface="Times New Roman"/>
                <a:cs typeface="Times New Roman"/>
              </a:rPr>
              <a:t>  </a:t>
            </a:r>
            <a:r>
              <a:rPr sz="1200" spc="-25" dirty="0">
                <a:latin typeface="Cambria"/>
                <a:cs typeface="Cambria"/>
              </a:rPr>
              <a:t>not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imply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or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include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any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statement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to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effect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that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the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nutrient</a:t>
            </a:r>
            <a:r>
              <a:rPr sz="1200" spc="22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would</a:t>
            </a:r>
            <a:r>
              <a:rPr sz="1200" spc="21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afford</a:t>
            </a:r>
            <a:r>
              <a:rPr sz="1200" spc="22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a</a:t>
            </a:r>
            <a:r>
              <a:rPr sz="1200" spc="22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cure</a:t>
            </a:r>
            <a:r>
              <a:rPr sz="1200" spc="22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or</a:t>
            </a:r>
            <a:r>
              <a:rPr sz="1200" spc="215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treatment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for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disease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or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protection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from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disease.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5"/>
              </a:spcBef>
              <a:buFont typeface="Cambria"/>
              <a:buAutoNum type="arabicParenBoth" startAt="2"/>
            </a:pPr>
            <a:endParaRPr sz="1200">
              <a:latin typeface="Cambria"/>
              <a:cs typeface="Cambria"/>
            </a:endParaRPr>
          </a:p>
          <a:p>
            <a:pPr marL="12700" marR="5080" indent="676910" algn="just">
              <a:lnSpc>
                <a:spcPct val="146600"/>
              </a:lnSpc>
              <a:buAutoNum type="arabicParenBoth" startAt="2"/>
              <a:tabLst>
                <a:tab pos="689610" algn="l"/>
              </a:tabLst>
            </a:pPr>
            <a:r>
              <a:rPr sz="1200" dirty="0">
                <a:latin typeface="Cambria"/>
                <a:cs typeface="Cambria"/>
              </a:rPr>
              <a:t>No</a:t>
            </a:r>
            <a:r>
              <a:rPr sz="1200" spc="15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label</a:t>
            </a:r>
            <a:r>
              <a:rPr sz="1200" spc="15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which</a:t>
            </a:r>
            <a:r>
              <a:rPr sz="1200" spc="15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describes</a:t>
            </a:r>
            <a:r>
              <a:rPr sz="1200" spc="15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any</a:t>
            </a:r>
            <a:r>
              <a:rPr sz="1200" spc="155" dirty="0">
                <a:latin typeface="Times New Roman"/>
                <a:cs typeface="Times New Roman"/>
              </a:rPr>
              <a:t>  </a:t>
            </a:r>
            <a:r>
              <a:rPr sz="1200" spc="-20" dirty="0">
                <a:latin typeface="Cambria"/>
                <a:cs typeface="Cambria"/>
              </a:rPr>
              <a:t>food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shall</a:t>
            </a:r>
            <a:r>
              <a:rPr sz="1200" spc="2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include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any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claims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relating</a:t>
            </a:r>
            <a:r>
              <a:rPr sz="1200" spc="2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function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other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component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body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unless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the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for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which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function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claim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is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made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complies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with</a:t>
            </a:r>
            <a:r>
              <a:rPr sz="1200" spc="4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4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minimum</a:t>
            </a:r>
            <a:r>
              <a:rPr sz="1200" spc="4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amount</a:t>
            </a:r>
            <a:r>
              <a:rPr sz="1200" spc="4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4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45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other</a:t>
            </a:r>
            <a:r>
              <a:rPr sz="1200" spc="45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food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component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and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other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conditions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specified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Table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IV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Fifth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Schedule.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695"/>
              </a:spcBef>
              <a:buFont typeface="Cambria"/>
              <a:buAutoNum type="arabicParenBoth" startAt="2"/>
            </a:pPr>
            <a:endParaRPr sz="1200">
              <a:latin typeface="Cambria"/>
              <a:cs typeface="Cambria"/>
            </a:endParaRPr>
          </a:p>
          <a:p>
            <a:pPr marL="12700" marR="5715" indent="637540" algn="just">
              <a:lnSpc>
                <a:spcPct val="146700"/>
              </a:lnSpc>
              <a:buAutoNum type="arabicParenBoth" startAt="2"/>
              <a:tabLst>
                <a:tab pos="650240" algn="l"/>
              </a:tabLst>
            </a:pPr>
            <a:r>
              <a:rPr sz="1200" dirty="0">
                <a:latin typeface="Cambria"/>
                <a:cs typeface="Cambria"/>
              </a:rPr>
              <a:t>No</a:t>
            </a:r>
            <a:r>
              <a:rPr sz="1200" spc="-9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label</a:t>
            </a:r>
            <a:r>
              <a:rPr sz="1200" spc="-1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on</a:t>
            </a:r>
            <a:r>
              <a:rPr sz="1200" spc="-9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a</a:t>
            </a:r>
            <a:r>
              <a:rPr sz="1200" spc="-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</a:t>
            </a:r>
            <a:r>
              <a:rPr sz="1200" spc="-5" dirty="0">
                <a:latin typeface="Cambria"/>
                <a:cs typeface="Cambria"/>
              </a:rPr>
              <a:t>ack</a:t>
            </a:r>
            <a:r>
              <a:rPr sz="1200" dirty="0">
                <a:latin typeface="Cambria"/>
                <a:cs typeface="Cambria"/>
              </a:rPr>
              <a:t>age</a:t>
            </a:r>
            <a:r>
              <a:rPr sz="1200" spc="-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ambria"/>
                <a:cs typeface="Cambria"/>
              </a:rPr>
              <a:t>containing</a:t>
            </a:r>
            <a:r>
              <a:rPr sz="1200" spc="-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ambria"/>
                <a:cs typeface="Cambria"/>
              </a:rPr>
              <a:t>any</a:t>
            </a:r>
            <a:r>
              <a:rPr sz="1200" spc="-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ambria"/>
                <a:cs typeface="Cambria"/>
              </a:rPr>
              <a:t>food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ambria"/>
                <a:cs typeface="Cambria"/>
              </a:rPr>
              <a:t>shal</a:t>
            </a:r>
            <a:r>
              <a:rPr sz="1200" dirty="0">
                <a:latin typeface="Cambria"/>
                <a:cs typeface="Cambria"/>
              </a:rPr>
              <a:t>l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bear</a:t>
            </a:r>
            <a:r>
              <a:rPr sz="1200" spc="29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an</a:t>
            </a:r>
            <a:r>
              <a:rPr sz="1200" spc="29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other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ambria"/>
                <a:cs typeface="Cambria"/>
              </a:rPr>
              <a:t>function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claim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ambria"/>
                <a:cs typeface="Cambria"/>
              </a:rPr>
              <a:t>except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</a:t>
            </a:r>
            <a:r>
              <a:rPr sz="1200" spc="-15" dirty="0">
                <a:latin typeface="Cambria"/>
                <a:cs typeface="Cambria"/>
              </a:rPr>
              <a:t>h</a:t>
            </a:r>
            <a:r>
              <a:rPr sz="1200" dirty="0">
                <a:latin typeface="Cambria"/>
                <a:cs typeface="Cambria"/>
              </a:rPr>
              <a:t>ose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claims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ambria"/>
                <a:cs typeface="Cambria"/>
              </a:rPr>
              <a:t>permitted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in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</a:t>
            </a:r>
            <a:r>
              <a:rPr sz="1200" spc="-10" dirty="0">
                <a:latin typeface="Cambria"/>
                <a:cs typeface="Cambria"/>
              </a:rPr>
              <a:t>e</a:t>
            </a:r>
            <a:r>
              <a:rPr sz="1200" dirty="0">
                <a:latin typeface="Cambria"/>
                <a:cs typeface="Cambria"/>
              </a:rPr>
              <a:t>se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Regulations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or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with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ambria"/>
                <a:cs typeface="Cambria"/>
              </a:rPr>
              <a:t>prior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ambria"/>
                <a:cs typeface="Cambria"/>
              </a:rPr>
              <a:t>written approval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the </a:t>
            </a:r>
            <a:r>
              <a:rPr sz="1200" spc="-10" dirty="0">
                <a:latin typeface="Cambria"/>
                <a:cs typeface="Cambria"/>
              </a:rPr>
              <a:t>Director.”.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3658233" y="9954230"/>
            <a:ext cx="250825" cy="20447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sz="1100" spc="-25" dirty="0">
                <a:latin typeface="Cambria"/>
                <a:cs typeface="Cambria"/>
              </a:rPr>
              <a:t>56</a:t>
            </a:fld>
            <a:endParaRPr sz="110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2002" y="436879"/>
            <a:ext cx="5760085" cy="280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350" algn="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40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200" b="1" spc="-10" dirty="0">
                <a:latin typeface="Cambria"/>
                <a:cs typeface="Cambria"/>
              </a:rPr>
              <a:t>Amendment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of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regulation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Cambria"/>
                <a:cs typeface="Cambria"/>
              </a:rPr>
              <a:t>19</a:t>
            </a:r>
            <a:endParaRPr sz="12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spcBef>
                <a:spcPts val="675"/>
              </a:spcBef>
              <a:buAutoNum type="arabicPeriod" startAt="11"/>
              <a:tabLst>
                <a:tab pos="469265" algn="l"/>
              </a:tabLst>
            </a:pPr>
            <a:r>
              <a:rPr sz="1200" spc="-10" dirty="0">
                <a:latin typeface="Cambria"/>
                <a:cs typeface="Cambria"/>
              </a:rPr>
              <a:t>Subregulation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19(6)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principal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Regulations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is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amended—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  <a:buFont typeface="Cambria"/>
              <a:buAutoNum type="arabicPeriod" startAt="11"/>
            </a:pPr>
            <a:endParaRPr sz="1200">
              <a:latin typeface="Cambria"/>
              <a:cs typeface="Cambria"/>
            </a:endParaRPr>
          </a:p>
          <a:p>
            <a:pPr marL="926465" lvl="1" indent="-457200">
              <a:lnSpc>
                <a:spcPct val="100000"/>
              </a:lnSpc>
              <a:buFont typeface="Cambria"/>
              <a:buAutoNum type="alphaLcParenBoth"/>
              <a:tabLst>
                <a:tab pos="926465" algn="l"/>
              </a:tabLst>
            </a:pPr>
            <a:r>
              <a:rPr sz="1200" dirty="0">
                <a:latin typeface="Cambria"/>
                <a:cs typeface="Cambria"/>
              </a:rPr>
              <a:t>in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paragraph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i="1" spc="-20" dirty="0">
                <a:latin typeface="Cambria"/>
                <a:cs typeface="Cambria"/>
              </a:rPr>
              <a:t>(a)</a:t>
            </a:r>
            <a:r>
              <a:rPr sz="1200" spc="-20" dirty="0">
                <a:latin typeface="Cambria"/>
                <a:cs typeface="Cambria"/>
              </a:rPr>
              <a:t>—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69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marL="1382395" marR="5080" lvl="2" indent="-455930" algn="just">
              <a:lnSpc>
                <a:spcPct val="146700"/>
              </a:lnSpc>
              <a:buAutoNum type="romanLcParenBoth"/>
              <a:tabLst>
                <a:tab pos="1383665" algn="l"/>
              </a:tabLst>
            </a:pPr>
            <a:r>
              <a:rPr sz="1200" dirty="0">
                <a:latin typeface="Cambria"/>
                <a:cs typeface="Cambria"/>
              </a:rPr>
              <a:t>by</a:t>
            </a:r>
            <a:r>
              <a:rPr sz="1200" spc="19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substituting</a:t>
            </a:r>
            <a:r>
              <a:rPr sz="1200" spc="19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for</a:t>
            </a:r>
            <a:r>
              <a:rPr sz="1200" spc="19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19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words</a:t>
            </a:r>
            <a:r>
              <a:rPr sz="1200" spc="19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"(state</a:t>
            </a:r>
            <a:r>
              <a:rPr sz="1200" spc="19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19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chemical</a:t>
            </a:r>
            <a:r>
              <a:rPr sz="1200" spc="195" dirty="0">
                <a:latin typeface="Times New Roman"/>
                <a:cs typeface="Times New Roman"/>
              </a:rPr>
              <a:t>  </a:t>
            </a:r>
            <a:r>
              <a:rPr sz="1200" spc="-20" dirty="0">
                <a:latin typeface="Cambria"/>
                <a:cs typeface="Cambria"/>
              </a:rPr>
              <a:t>name</a:t>
            </a:r>
            <a:r>
              <a:rPr sz="1200" spc="-20" dirty="0">
                <a:latin typeface="Times New Roman"/>
                <a:cs typeface="Times New Roman"/>
              </a:rPr>
              <a:t> 	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4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4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4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additive)”</a:t>
            </a:r>
            <a:r>
              <a:rPr sz="1200" spc="48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48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words</a:t>
            </a:r>
            <a:r>
              <a:rPr sz="1200" spc="49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“(state</a:t>
            </a:r>
            <a:r>
              <a:rPr sz="1200" spc="48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48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chemical</a:t>
            </a:r>
            <a:r>
              <a:rPr sz="1200" spc="480" dirty="0">
                <a:latin typeface="Cambria"/>
                <a:cs typeface="Cambria"/>
              </a:rPr>
              <a:t> </a:t>
            </a:r>
            <a:r>
              <a:rPr sz="1200" spc="-20" dirty="0">
                <a:latin typeface="Cambria"/>
                <a:cs typeface="Cambria"/>
              </a:rPr>
              <a:t>name 	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additive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or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International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Numbering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System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(INS)</a:t>
            </a:r>
            <a:r>
              <a:rPr sz="1200" spc="-10" dirty="0">
                <a:latin typeface="Times New Roman"/>
                <a:cs typeface="Times New Roman"/>
              </a:rPr>
              <a:t> 	</a:t>
            </a:r>
            <a:r>
              <a:rPr sz="1200" dirty="0">
                <a:latin typeface="Cambria"/>
                <a:cs typeface="Cambria"/>
              </a:rPr>
              <a:t>for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additive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number)”;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16352" y="3573902"/>
            <a:ext cx="2266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Cambria"/>
                <a:cs typeface="Cambria"/>
              </a:rPr>
              <a:t>(ii)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73552" y="3573902"/>
            <a:ext cx="34537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by</a:t>
            </a:r>
            <a:r>
              <a:rPr sz="1200" spc="-3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deleting</a:t>
            </a:r>
            <a:r>
              <a:rPr sz="1200" spc="-3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2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words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“colouring</a:t>
            </a:r>
            <a:r>
              <a:rPr sz="1200" spc="-3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substances</a:t>
            </a:r>
            <a:r>
              <a:rPr sz="1200" spc="-2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or”;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spc="-25" dirty="0">
                <a:latin typeface="Cambria"/>
                <a:cs typeface="Cambria"/>
              </a:rPr>
              <a:t>and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9157" y="4108824"/>
            <a:ext cx="5301615" cy="1527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>
              <a:lnSpc>
                <a:spcPct val="100000"/>
              </a:lnSpc>
              <a:spcBef>
                <a:spcPts val="100"/>
              </a:spcBef>
              <a:tabLst>
                <a:tab pos="926465" algn="l"/>
              </a:tabLst>
            </a:pPr>
            <a:r>
              <a:rPr sz="1200" spc="-10" dirty="0">
                <a:latin typeface="Cambria"/>
                <a:cs typeface="Cambria"/>
              </a:rPr>
              <a:t>(iii)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dirty="0">
                <a:latin typeface="Cambria"/>
                <a:cs typeface="Cambria"/>
              </a:rPr>
              <a:t>by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deleting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word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“and”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at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end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10" dirty="0">
                <a:latin typeface="Cambria"/>
                <a:cs typeface="Cambria"/>
              </a:rPr>
              <a:t> paragraph;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195"/>
              </a:spcBef>
            </a:pPr>
            <a:endParaRPr sz="12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buFont typeface="Cambria"/>
              <a:buAutoNum type="alphaLcParenBoth" startAt="2"/>
              <a:tabLst>
                <a:tab pos="469265" algn="l"/>
                <a:tab pos="757555" algn="l"/>
                <a:tab pos="1668780" algn="l"/>
                <a:tab pos="2322195" algn="l"/>
                <a:tab pos="2661920" algn="l"/>
                <a:tab pos="3072765" algn="l"/>
                <a:tab pos="4034154" algn="l"/>
                <a:tab pos="4288155" algn="l"/>
                <a:tab pos="5095875" algn="l"/>
              </a:tabLst>
            </a:pPr>
            <a:r>
              <a:rPr sz="1200" spc="-25" dirty="0">
                <a:latin typeface="Cambria"/>
                <a:cs typeface="Cambria"/>
              </a:rPr>
              <a:t>by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substituting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dirty="0">
                <a:latin typeface="Cambria"/>
                <a:cs typeface="Cambria"/>
              </a:rPr>
              <a:t>for</a:t>
            </a:r>
            <a:r>
              <a:rPr sz="1200" spc="190" dirty="0">
                <a:latin typeface="Times New Roman"/>
                <a:cs typeface="Times New Roman"/>
              </a:rPr>
              <a:t>  </a:t>
            </a:r>
            <a:r>
              <a:rPr sz="1200" spc="-25" dirty="0">
                <a:latin typeface="Cambria"/>
                <a:cs typeface="Cambria"/>
              </a:rPr>
              <a:t>the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0" dirty="0">
                <a:latin typeface="Cambria"/>
                <a:cs typeface="Cambria"/>
              </a:rPr>
              <a:t>full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0" dirty="0">
                <a:latin typeface="Cambria"/>
                <a:cs typeface="Cambria"/>
              </a:rPr>
              <a:t>stop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dirty="0">
                <a:latin typeface="Cambria"/>
                <a:cs typeface="Cambria"/>
              </a:rPr>
              <a:t>at</a:t>
            </a:r>
            <a:r>
              <a:rPr sz="1200" spc="19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195" dirty="0">
                <a:latin typeface="Times New Roman"/>
                <a:cs typeface="Times New Roman"/>
              </a:rPr>
              <a:t>  </a:t>
            </a:r>
            <a:r>
              <a:rPr sz="1200" spc="-25" dirty="0">
                <a:latin typeface="Cambria"/>
                <a:cs typeface="Cambria"/>
              </a:rPr>
              <a:t>end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5" dirty="0">
                <a:latin typeface="Cambria"/>
                <a:cs typeface="Cambria"/>
              </a:rPr>
              <a:t>of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paragraph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i="1" spc="-25" dirty="0">
                <a:latin typeface="Cambria"/>
                <a:cs typeface="Cambria"/>
              </a:rPr>
              <a:t>(b)</a:t>
            </a:r>
            <a:endParaRPr sz="1200">
              <a:latin typeface="Cambria"/>
              <a:cs typeface="Cambria"/>
            </a:endParaRPr>
          </a:p>
          <a:p>
            <a:pPr marL="469900">
              <a:lnSpc>
                <a:spcPct val="100000"/>
              </a:lnSpc>
              <a:spcBef>
                <a:spcPts val="675"/>
              </a:spcBef>
            </a:pPr>
            <a:r>
              <a:rPr sz="1200" dirty="0">
                <a:latin typeface="Cambria"/>
                <a:cs typeface="Cambria"/>
              </a:rPr>
              <a:t>the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words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“;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and”;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spc="-25" dirty="0">
                <a:latin typeface="Cambria"/>
                <a:cs typeface="Cambria"/>
              </a:rPr>
              <a:t>and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</a:pPr>
            <a:endParaRPr sz="12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buFont typeface="Cambria"/>
              <a:buAutoNum type="alphaLcParenBoth" startAt="3"/>
              <a:tabLst>
                <a:tab pos="469265" algn="l"/>
              </a:tabLst>
            </a:pPr>
            <a:r>
              <a:rPr sz="1200" dirty="0">
                <a:latin typeface="Cambria"/>
                <a:cs typeface="Cambria"/>
              </a:rPr>
              <a:t>by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inserting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after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paragraph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Cambria"/>
                <a:cs typeface="Cambria"/>
              </a:rPr>
              <a:t>(b)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following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paragraph: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59261" y="5963787"/>
            <a:ext cx="2622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Cambria"/>
                <a:cs typeface="Cambria"/>
              </a:rPr>
              <a:t>“</a:t>
            </a:r>
            <a:r>
              <a:rPr sz="1200" i="1" spc="-20" dirty="0">
                <a:latin typeface="Cambria"/>
                <a:cs typeface="Cambria"/>
              </a:rPr>
              <a:t>(c)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16842" y="5879967"/>
            <a:ext cx="4042410" cy="10953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46400"/>
              </a:lnSpc>
              <a:spcBef>
                <a:spcPts val="90"/>
              </a:spcBef>
            </a:pPr>
            <a:r>
              <a:rPr sz="1200" dirty="0">
                <a:latin typeface="Cambria"/>
                <a:cs typeface="Cambria"/>
              </a:rPr>
              <a:t>the</a:t>
            </a:r>
            <a:r>
              <a:rPr sz="1200" spc="120" dirty="0">
                <a:latin typeface="Cambria"/>
                <a:cs typeface="Cambria"/>
              </a:rPr>
              <a:t>  </a:t>
            </a:r>
            <a:r>
              <a:rPr sz="1200" dirty="0">
                <a:latin typeface="Cambria"/>
                <a:cs typeface="Cambria"/>
              </a:rPr>
              <a:t>words</a:t>
            </a:r>
            <a:r>
              <a:rPr sz="1200" spc="120" dirty="0">
                <a:latin typeface="Cambria"/>
                <a:cs typeface="Cambria"/>
              </a:rPr>
              <a:t>  </a:t>
            </a:r>
            <a:r>
              <a:rPr sz="1200" dirty="0">
                <a:latin typeface="Cambria"/>
                <a:cs typeface="Cambria"/>
              </a:rPr>
              <a:t>“For</a:t>
            </a:r>
            <a:r>
              <a:rPr sz="1200" spc="120" dirty="0">
                <a:latin typeface="Cambria"/>
                <a:cs typeface="Cambria"/>
              </a:rPr>
              <a:t> 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120" dirty="0">
                <a:latin typeface="Cambria"/>
                <a:cs typeface="Cambria"/>
              </a:rPr>
              <a:t>  </a:t>
            </a:r>
            <a:r>
              <a:rPr sz="1200" dirty="0">
                <a:latin typeface="Cambria"/>
                <a:cs typeface="Cambria"/>
              </a:rPr>
              <a:t>Use”</a:t>
            </a:r>
            <a:r>
              <a:rPr sz="1200" spc="130" dirty="0">
                <a:latin typeface="Cambria"/>
                <a:cs typeface="Cambria"/>
              </a:rPr>
              <a:t>  </a:t>
            </a:r>
            <a:r>
              <a:rPr sz="1200" dirty="0">
                <a:latin typeface="Cambria"/>
                <a:cs typeface="Cambria"/>
              </a:rPr>
              <a:t>or</a:t>
            </a:r>
            <a:r>
              <a:rPr sz="1200" spc="4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any</a:t>
            </a:r>
            <a:r>
              <a:rPr sz="1200" spc="4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other</a:t>
            </a:r>
            <a:r>
              <a:rPr sz="1200" spc="4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words</a:t>
            </a:r>
            <a:r>
              <a:rPr sz="1200" spc="4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47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the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same</a:t>
            </a:r>
            <a:r>
              <a:rPr sz="1200" spc="21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significance</a:t>
            </a:r>
            <a:r>
              <a:rPr sz="1200" spc="21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in</a:t>
            </a:r>
            <a:r>
              <a:rPr sz="1200" spc="21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close</a:t>
            </a:r>
            <a:r>
              <a:rPr sz="1200" spc="21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proximity</a:t>
            </a:r>
            <a:r>
              <a:rPr sz="1200" spc="21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with</a:t>
            </a:r>
            <a:r>
              <a:rPr sz="1200" spc="21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215" dirty="0">
                <a:latin typeface="Times New Roman"/>
                <a:cs typeface="Times New Roman"/>
              </a:rPr>
              <a:t>  </a:t>
            </a:r>
            <a:r>
              <a:rPr sz="1200" spc="-20" dirty="0">
                <a:latin typeface="Cambria"/>
                <a:cs typeface="Cambria"/>
              </a:rPr>
              <a:t>name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additive</a:t>
            </a:r>
            <a:r>
              <a:rPr sz="1200" spc="2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or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International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Numbering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System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(INS)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for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additive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number.”.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8" y="7218422"/>
            <a:ext cx="5755640" cy="163322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1200" b="1" spc="-10" dirty="0">
                <a:latin typeface="Cambria"/>
                <a:cs typeface="Cambria"/>
              </a:rPr>
              <a:t>Amendment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of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regulation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Cambria"/>
                <a:cs typeface="Cambria"/>
              </a:rPr>
              <a:t>23</a:t>
            </a:r>
            <a:endParaRPr sz="1200">
              <a:latin typeface="Cambria"/>
              <a:cs typeface="Cambria"/>
            </a:endParaRPr>
          </a:p>
          <a:p>
            <a:pPr marL="12700" marR="5080" indent="456565">
              <a:lnSpc>
                <a:spcPct val="146700"/>
              </a:lnSpc>
              <a:buAutoNum type="arabicPeriod" startAt="12"/>
              <a:tabLst>
                <a:tab pos="469265" algn="l"/>
                <a:tab pos="1317625" algn="l"/>
                <a:tab pos="1631314" algn="l"/>
                <a:tab pos="1903730" algn="l"/>
                <a:tab pos="2258695" algn="l"/>
                <a:tab pos="2989580" algn="l"/>
                <a:tab pos="3905885" algn="l"/>
                <a:tab pos="4159250" algn="l"/>
                <a:tab pos="4906645" algn="l"/>
                <a:tab pos="5212715" algn="l"/>
              </a:tabLst>
            </a:pPr>
            <a:r>
              <a:rPr sz="1200" spc="-10" dirty="0">
                <a:latin typeface="Cambria"/>
                <a:cs typeface="Cambria"/>
              </a:rPr>
              <a:t>Regulation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5" dirty="0">
                <a:latin typeface="Cambria"/>
                <a:cs typeface="Cambria"/>
              </a:rPr>
              <a:t>23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5" dirty="0">
                <a:latin typeface="Cambria"/>
                <a:cs typeface="Cambria"/>
              </a:rPr>
              <a:t>of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5" dirty="0">
                <a:latin typeface="Cambria"/>
                <a:cs typeface="Cambria"/>
              </a:rPr>
              <a:t>the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principal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Regulations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5" dirty="0">
                <a:latin typeface="Cambria"/>
                <a:cs typeface="Cambria"/>
              </a:rPr>
              <a:t>is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amended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5" dirty="0">
                <a:latin typeface="Cambria"/>
                <a:cs typeface="Cambria"/>
              </a:rPr>
              <a:t>by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deleting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subregulation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(4).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65"/>
              </a:spcBef>
              <a:buFont typeface="Cambria"/>
              <a:buAutoNum type="arabicPeriod" startAt="12"/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200" b="1" spc="-10" dirty="0">
                <a:latin typeface="Cambria"/>
                <a:cs typeface="Cambria"/>
              </a:rPr>
              <a:t>Amendment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of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regulation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Cambria"/>
                <a:cs typeface="Cambria"/>
              </a:rPr>
              <a:t>25</a:t>
            </a:r>
            <a:endParaRPr sz="12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spcBef>
                <a:spcPts val="670"/>
              </a:spcBef>
              <a:buAutoNum type="arabicPeriod" startAt="13"/>
              <a:tabLst>
                <a:tab pos="469265" algn="l"/>
              </a:tabLst>
            </a:pPr>
            <a:r>
              <a:rPr sz="1200" spc="-10" dirty="0">
                <a:latin typeface="Cambria"/>
                <a:cs typeface="Cambria"/>
              </a:rPr>
              <a:t>Regulation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25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principal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Regulations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is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amended—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658233" y="9954230"/>
            <a:ext cx="250825" cy="20447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sz="1100" spc="-25" dirty="0">
                <a:latin typeface="Cambria"/>
                <a:cs typeface="Cambria"/>
              </a:rPr>
              <a:t>57</a:t>
            </a:fld>
            <a:endParaRPr sz="110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2002" y="436879"/>
            <a:ext cx="5759450" cy="7901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715" algn="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200">
              <a:latin typeface="Cambria"/>
              <a:cs typeface="Cambria"/>
            </a:endParaRPr>
          </a:p>
          <a:p>
            <a:pPr marL="926465" marR="5080" indent="-457200" algn="just">
              <a:lnSpc>
                <a:spcPct val="146700"/>
              </a:lnSpc>
              <a:buFont typeface="Cambria"/>
              <a:buAutoNum type="alphaLcParenBoth"/>
              <a:tabLst>
                <a:tab pos="926465" algn="l"/>
              </a:tabLst>
            </a:pPr>
            <a:r>
              <a:rPr sz="1200" dirty="0">
                <a:latin typeface="Cambria"/>
                <a:cs typeface="Cambria"/>
              </a:rPr>
              <a:t>in</a:t>
            </a:r>
            <a:r>
              <a:rPr sz="1200" spc="32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subregulation</a:t>
            </a:r>
            <a:r>
              <a:rPr sz="1200" spc="32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(5),</a:t>
            </a:r>
            <a:r>
              <a:rPr sz="1200" spc="32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by</a:t>
            </a:r>
            <a:r>
              <a:rPr sz="1200" spc="31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substituting</a:t>
            </a:r>
            <a:r>
              <a:rPr sz="1200" spc="3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for</a:t>
            </a:r>
            <a:r>
              <a:rPr sz="1200" spc="31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3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words</a:t>
            </a:r>
            <a:r>
              <a:rPr sz="1200" spc="3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“Where</a:t>
            </a:r>
            <a:r>
              <a:rPr sz="1200" spc="32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any</a:t>
            </a:r>
            <a:r>
              <a:rPr sz="1200" spc="320" dirty="0">
                <a:latin typeface="Cambria"/>
                <a:cs typeface="Cambria"/>
              </a:rPr>
              <a:t> </a:t>
            </a:r>
            <a:r>
              <a:rPr sz="1200" spc="-20" dirty="0">
                <a:latin typeface="Cambria"/>
                <a:cs typeface="Cambria"/>
              </a:rPr>
              <a:t>food </a:t>
            </a:r>
            <a:r>
              <a:rPr sz="1200" dirty="0">
                <a:latin typeface="Cambria"/>
                <a:cs typeface="Cambria"/>
              </a:rPr>
              <a:t>is</a:t>
            </a:r>
            <a:r>
              <a:rPr sz="1200" spc="-3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added</a:t>
            </a:r>
            <a:r>
              <a:rPr sz="1200" spc="-3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with</a:t>
            </a:r>
            <a:r>
              <a:rPr sz="1200" spc="-3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polydextrose”</a:t>
            </a:r>
            <a:r>
              <a:rPr sz="1200" spc="-3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4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words</a:t>
            </a:r>
            <a:r>
              <a:rPr sz="1200" spc="-3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“Where</a:t>
            </a:r>
            <a:r>
              <a:rPr sz="1200" spc="-3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any</a:t>
            </a:r>
            <a:r>
              <a:rPr sz="1200" spc="-3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-4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is</a:t>
            </a:r>
            <a:r>
              <a:rPr sz="1200" spc="-2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added</a:t>
            </a:r>
            <a:r>
              <a:rPr sz="1200" spc="-3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with</a:t>
            </a:r>
            <a:r>
              <a:rPr sz="1200" spc="-3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25</a:t>
            </a:r>
            <a:r>
              <a:rPr sz="1200" spc="-25" dirty="0">
                <a:latin typeface="Cambria"/>
                <a:cs typeface="Cambria"/>
              </a:rPr>
              <a:t> </a:t>
            </a:r>
            <a:r>
              <a:rPr sz="1200" spc="-50" dirty="0">
                <a:latin typeface="Cambria"/>
                <a:cs typeface="Cambria"/>
              </a:rPr>
              <a:t>g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per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100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g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polydextrose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or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more”;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spc="-25" dirty="0">
                <a:latin typeface="Cambria"/>
                <a:cs typeface="Cambria"/>
              </a:rPr>
              <a:t>and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6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marL="926465" indent="-457200">
              <a:lnSpc>
                <a:spcPct val="100000"/>
              </a:lnSpc>
              <a:buFont typeface="Cambria"/>
              <a:buAutoNum type="alphaLcParenBoth"/>
              <a:tabLst>
                <a:tab pos="926465" algn="l"/>
              </a:tabLst>
            </a:pPr>
            <a:r>
              <a:rPr sz="1200" dirty="0">
                <a:latin typeface="Cambria"/>
                <a:cs typeface="Cambria"/>
              </a:rPr>
              <a:t>by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deleting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subregulation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(6).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200" b="1" spc="-10" dirty="0">
                <a:latin typeface="Cambria"/>
                <a:cs typeface="Cambria"/>
              </a:rPr>
              <a:t>Amendment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of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regulation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Cambria"/>
                <a:cs typeface="Cambria"/>
              </a:rPr>
              <a:t>26</a:t>
            </a:r>
            <a:endParaRPr sz="12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spcBef>
                <a:spcPts val="675"/>
              </a:spcBef>
              <a:buAutoNum type="arabicPeriod" startAt="14"/>
              <a:tabLst>
                <a:tab pos="469265" algn="l"/>
              </a:tabLst>
            </a:pPr>
            <a:r>
              <a:rPr sz="1200" spc="-10" dirty="0">
                <a:latin typeface="Cambria"/>
                <a:cs typeface="Cambria"/>
              </a:rPr>
              <a:t>Regulation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26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principal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Regulations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amended—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80"/>
              </a:spcBef>
              <a:buFont typeface="Cambria"/>
              <a:buAutoNum type="arabicPeriod" startAt="14"/>
            </a:pPr>
            <a:endParaRPr sz="1200">
              <a:latin typeface="Cambria"/>
              <a:cs typeface="Cambria"/>
            </a:endParaRPr>
          </a:p>
          <a:p>
            <a:pPr marL="926465" lvl="1" indent="-457200">
              <a:lnSpc>
                <a:spcPct val="100000"/>
              </a:lnSpc>
              <a:buFont typeface="Cambria"/>
              <a:buAutoNum type="alphaLcParenBoth"/>
              <a:tabLst>
                <a:tab pos="926465" algn="l"/>
              </a:tabLst>
            </a:pPr>
            <a:r>
              <a:rPr sz="1200" dirty="0">
                <a:latin typeface="Cambria"/>
                <a:cs typeface="Cambria"/>
              </a:rPr>
              <a:t>by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deleting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subregulation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(6);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136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marL="895985" lvl="1" indent="-426720">
              <a:lnSpc>
                <a:spcPct val="100000"/>
              </a:lnSpc>
              <a:buFont typeface="Cambria"/>
              <a:buAutoNum type="alphaLcParenBoth"/>
              <a:tabLst>
                <a:tab pos="895985" algn="l"/>
              </a:tabLst>
            </a:pPr>
            <a:r>
              <a:rPr sz="1200" dirty="0">
                <a:latin typeface="Cambria"/>
                <a:cs typeface="Cambria"/>
              </a:rPr>
              <a:t>by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substituting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subregulation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(7)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following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subregulation: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70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marL="926465" marR="7620" indent="267970" algn="just">
              <a:lnSpc>
                <a:spcPct val="146700"/>
              </a:lnSpc>
            </a:pPr>
            <a:r>
              <a:rPr sz="1200" dirty="0">
                <a:latin typeface="Cambria"/>
                <a:cs typeface="Cambria"/>
              </a:rPr>
              <a:t>“(7)</a:t>
            </a:r>
            <a:r>
              <a:rPr sz="1200" spc="350" dirty="0">
                <a:latin typeface="Cambria"/>
                <a:cs typeface="Cambria"/>
              </a:rPr>
              <a:t>  </a:t>
            </a:r>
            <a:r>
              <a:rPr sz="1200" dirty="0">
                <a:latin typeface="Cambria"/>
                <a:cs typeface="Cambria"/>
              </a:rPr>
              <a:t>No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label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on</a:t>
            </a:r>
            <a:r>
              <a:rPr sz="1200" spc="3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package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containing</a:t>
            </a:r>
            <a:r>
              <a:rPr sz="1200" spc="3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any</a:t>
            </a:r>
            <a:r>
              <a:rPr sz="1200" spc="3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3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shall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bear</a:t>
            </a:r>
            <a:r>
              <a:rPr sz="1200" spc="3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any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permitted</a:t>
            </a:r>
            <a:r>
              <a:rPr sz="1200" spc="14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claims</a:t>
            </a:r>
            <a:r>
              <a:rPr sz="1200" spc="15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as</a:t>
            </a:r>
            <a:r>
              <a:rPr sz="1200" spc="14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specified</a:t>
            </a:r>
            <a:r>
              <a:rPr sz="1200" spc="15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in</a:t>
            </a:r>
            <a:r>
              <a:rPr sz="1200" spc="15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column</a:t>
            </a:r>
            <a:r>
              <a:rPr sz="1200" spc="15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(1)</a:t>
            </a:r>
            <a:r>
              <a:rPr sz="1200" spc="15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15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Table</a:t>
            </a:r>
            <a:r>
              <a:rPr sz="1200" spc="15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V</a:t>
            </a:r>
            <a:r>
              <a:rPr sz="1200" spc="15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155" dirty="0">
                <a:latin typeface="Times New Roman"/>
                <a:cs typeface="Times New Roman"/>
              </a:rPr>
              <a:t>  </a:t>
            </a:r>
            <a:r>
              <a:rPr sz="1200" spc="-25" dirty="0">
                <a:latin typeface="Cambria"/>
                <a:cs typeface="Cambria"/>
              </a:rPr>
              <a:t>the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Fifth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Schedule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unless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food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package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meets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conditions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as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specified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column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(3)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Table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V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Schedule.”;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and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65"/>
              </a:spcBef>
            </a:pPr>
            <a:endParaRPr sz="1200">
              <a:latin typeface="Cambria"/>
              <a:cs typeface="Cambria"/>
            </a:endParaRPr>
          </a:p>
          <a:p>
            <a:pPr marL="926465" lvl="1" indent="-457200">
              <a:lnSpc>
                <a:spcPct val="100000"/>
              </a:lnSpc>
              <a:buFont typeface="Cambria"/>
              <a:buAutoNum type="alphaLcParenBoth" startAt="3"/>
              <a:tabLst>
                <a:tab pos="926465" algn="l"/>
              </a:tabLst>
            </a:pPr>
            <a:r>
              <a:rPr sz="1200" dirty="0">
                <a:latin typeface="Cambria"/>
                <a:cs typeface="Cambria"/>
              </a:rPr>
              <a:t>by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deleting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subregulations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(8)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and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(9).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1375"/>
              </a:spcBef>
              <a:buFont typeface="Cambria"/>
              <a:buAutoNum type="alphaLcParenBoth" startAt="3"/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200" b="1" spc="-10" dirty="0">
                <a:latin typeface="Cambria"/>
                <a:cs typeface="Cambria"/>
              </a:rPr>
              <a:t>Amendment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of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Fifth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A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Schedule</a:t>
            </a:r>
            <a:endParaRPr sz="1200">
              <a:latin typeface="Cambria"/>
              <a:cs typeface="Cambria"/>
            </a:endParaRPr>
          </a:p>
          <a:p>
            <a:pPr marL="461645" indent="-448945">
              <a:lnSpc>
                <a:spcPct val="100000"/>
              </a:lnSpc>
              <a:spcBef>
                <a:spcPts val="675"/>
              </a:spcBef>
              <a:buAutoNum type="arabicPeriod" startAt="15"/>
              <a:tabLst>
                <a:tab pos="461645" algn="l"/>
              </a:tabLst>
            </a:pPr>
            <a:r>
              <a:rPr sz="1200" dirty="0">
                <a:latin typeface="Cambria"/>
                <a:cs typeface="Cambria"/>
              </a:rPr>
              <a:t>The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Fifth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Schedule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principal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Regulations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is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amended—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5"/>
              </a:spcBef>
              <a:buFont typeface="Cambria"/>
              <a:buAutoNum type="arabicPeriod" startAt="15"/>
            </a:pPr>
            <a:endParaRPr sz="1200">
              <a:latin typeface="Cambria"/>
              <a:cs typeface="Cambria"/>
            </a:endParaRPr>
          </a:p>
          <a:p>
            <a:pPr marL="911860" marR="5080" lvl="1" indent="-450215" algn="just">
              <a:lnSpc>
                <a:spcPct val="146700"/>
              </a:lnSpc>
              <a:buFont typeface="Cambria"/>
              <a:buAutoNum type="alphaLcParenBoth"/>
              <a:tabLst>
                <a:tab pos="913130" algn="l"/>
              </a:tabLst>
            </a:pPr>
            <a:r>
              <a:rPr sz="1200" dirty="0">
                <a:latin typeface="Cambria"/>
                <a:cs typeface="Cambria"/>
              </a:rPr>
              <a:t>in</a:t>
            </a:r>
            <a:r>
              <a:rPr sz="1200" spc="13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13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heading,</a:t>
            </a:r>
            <a:r>
              <a:rPr sz="1200" spc="14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by</a:t>
            </a:r>
            <a:r>
              <a:rPr sz="1200" spc="160" dirty="0">
                <a:latin typeface="Cambria"/>
                <a:cs typeface="Cambria"/>
              </a:rPr>
              <a:t>  </a:t>
            </a:r>
            <a:r>
              <a:rPr sz="1200" dirty="0">
                <a:latin typeface="Cambria"/>
                <a:cs typeface="Cambria"/>
              </a:rPr>
              <a:t>substituting</a:t>
            </a:r>
            <a:r>
              <a:rPr sz="1200" spc="165" dirty="0">
                <a:latin typeface="Cambria"/>
                <a:cs typeface="Cambria"/>
              </a:rPr>
              <a:t>  </a:t>
            </a:r>
            <a:r>
              <a:rPr sz="1200" dirty="0">
                <a:latin typeface="Cambria"/>
                <a:cs typeface="Cambria"/>
              </a:rPr>
              <a:t>for</a:t>
            </a:r>
            <a:r>
              <a:rPr sz="1200" spc="160" dirty="0">
                <a:latin typeface="Cambria"/>
                <a:cs typeface="Cambria"/>
              </a:rPr>
              <a:t> 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170" dirty="0">
                <a:latin typeface="Cambria"/>
                <a:cs typeface="Cambria"/>
              </a:rPr>
              <a:t>  </a:t>
            </a:r>
            <a:r>
              <a:rPr sz="1200" dirty="0">
                <a:latin typeface="Cambria"/>
                <a:cs typeface="Cambria"/>
              </a:rPr>
              <a:t>words</a:t>
            </a:r>
            <a:r>
              <a:rPr sz="1200" spc="165" dirty="0">
                <a:latin typeface="Cambria"/>
                <a:cs typeface="Cambria"/>
              </a:rPr>
              <a:t>  </a:t>
            </a:r>
            <a:r>
              <a:rPr sz="1200" dirty="0">
                <a:latin typeface="Cambria"/>
                <a:cs typeface="Cambria"/>
              </a:rPr>
              <a:t>“(Regulation</a:t>
            </a:r>
            <a:r>
              <a:rPr sz="1200" spc="130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18</a:t>
            </a:r>
            <a:r>
              <a:rPr sz="1000" spc="-10" dirty="0">
                <a:latin typeface="Cambria"/>
                <a:cs typeface="Cambria"/>
              </a:rPr>
              <a:t>C</a:t>
            </a:r>
            <a:r>
              <a:rPr sz="1200" spc="-10" dirty="0">
                <a:latin typeface="Cambria"/>
                <a:cs typeface="Cambria"/>
              </a:rPr>
              <a:t>)” 	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words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“(Regulations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18</a:t>
            </a:r>
            <a:r>
              <a:rPr sz="1000" dirty="0">
                <a:latin typeface="Cambria"/>
                <a:cs typeface="Cambria"/>
              </a:rPr>
              <a:t>C</a:t>
            </a:r>
            <a:r>
              <a:rPr sz="1200" dirty="0">
                <a:latin typeface="Cambria"/>
                <a:cs typeface="Cambria"/>
              </a:rPr>
              <a:t>,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18</a:t>
            </a:r>
            <a:r>
              <a:rPr sz="1000" dirty="0">
                <a:latin typeface="Cambria"/>
                <a:cs typeface="Cambria"/>
              </a:rPr>
              <a:t>D</a:t>
            </a:r>
            <a:r>
              <a:rPr sz="1200" dirty="0">
                <a:latin typeface="Cambria"/>
                <a:cs typeface="Cambria"/>
              </a:rPr>
              <a:t>,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18</a:t>
            </a:r>
            <a:r>
              <a:rPr sz="1000" dirty="0">
                <a:latin typeface="Cambria"/>
                <a:cs typeface="Cambria"/>
              </a:rPr>
              <a:t>E</a:t>
            </a:r>
            <a:r>
              <a:rPr sz="1200" dirty="0">
                <a:latin typeface="Cambria"/>
                <a:cs typeface="Cambria"/>
              </a:rPr>
              <a:t>,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18</a:t>
            </a:r>
            <a:r>
              <a:rPr sz="1000" dirty="0">
                <a:latin typeface="Cambria"/>
                <a:cs typeface="Cambria"/>
              </a:rPr>
              <a:t>F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and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26)”;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136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marL="913130" lvl="1" indent="-451484">
              <a:lnSpc>
                <a:spcPct val="100000"/>
              </a:lnSpc>
              <a:buFont typeface="Cambria"/>
              <a:buAutoNum type="alphaLcParenBoth"/>
              <a:tabLst>
                <a:tab pos="913130" algn="l"/>
              </a:tabLst>
            </a:pPr>
            <a:r>
              <a:rPr sz="1200" dirty="0">
                <a:latin typeface="Cambria"/>
                <a:cs typeface="Cambria"/>
              </a:rPr>
              <a:t>in</a:t>
            </a:r>
            <a:r>
              <a:rPr sz="1200" spc="2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TABLE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I,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by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inserting</a:t>
            </a:r>
            <a:r>
              <a:rPr sz="1200" spc="30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after</a:t>
            </a:r>
            <a:r>
              <a:rPr sz="1200" spc="30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30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item</a:t>
            </a:r>
            <a:r>
              <a:rPr sz="1200" spc="31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“Sodium”</a:t>
            </a:r>
            <a:r>
              <a:rPr sz="1200" spc="30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and</a:t>
            </a:r>
            <a:r>
              <a:rPr sz="1200" spc="29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30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particulars</a:t>
            </a:r>
            <a:endParaRPr sz="1200">
              <a:latin typeface="Cambria"/>
              <a:cs typeface="Cambria"/>
            </a:endParaRPr>
          </a:p>
          <a:p>
            <a:pPr marL="913130">
              <a:lnSpc>
                <a:spcPct val="100000"/>
              </a:lnSpc>
              <a:spcBef>
                <a:spcPts val="675"/>
              </a:spcBef>
            </a:pPr>
            <a:r>
              <a:rPr sz="1200" spc="-10" dirty="0">
                <a:latin typeface="Cambria"/>
                <a:cs typeface="Cambria"/>
              </a:rPr>
              <a:t>relating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it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following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items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and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particulars: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3658233" y="9954230"/>
            <a:ext cx="250825" cy="20447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sz="1100" spc="-25" dirty="0">
                <a:latin typeface="Cambria"/>
                <a:cs typeface="Cambria"/>
              </a:rPr>
              <a:t>58</a:t>
            </a:fld>
            <a:endParaRPr sz="110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855970" y="436879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21048" y="3692776"/>
            <a:ext cx="5163185" cy="3425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7365" indent="-456565">
              <a:lnSpc>
                <a:spcPct val="100000"/>
              </a:lnSpc>
              <a:spcBef>
                <a:spcPts val="100"/>
              </a:spcBef>
              <a:buFont typeface="Cambria"/>
              <a:buAutoNum type="alphaLcParenBoth" startAt="3"/>
              <a:tabLst>
                <a:tab pos="507365" algn="l"/>
              </a:tabLst>
            </a:pPr>
            <a:r>
              <a:rPr sz="1200" dirty="0">
                <a:latin typeface="Cambria"/>
                <a:cs typeface="Cambria"/>
              </a:rPr>
              <a:t>in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TABLE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II—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  <a:buFont typeface="Cambria"/>
              <a:buAutoNum type="alphaLcParenBoth" startAt="3"/>
            </a:pPr>
            <a:endParaRPr sz="1200">
              <a:latin typeface="Cambria"/>
              <a:cs typeface="Cambria"/>
            </a:endParaRPr>
          </a:p>
          <a:p>
            <a:pPr marL="964565" lvl="1" indent="-457200">
              <a:lnSpc>
                <a:spcPct val="100000"/>
              </a:lnSpc>
              <a:buAutoNum type="romanLcParenBoth"/>
              <a:tabLst>
                <a:tab pos="964565" algn="l"/>
              </a:tabLst>
            </a:pPr>
            <a:r>
              <a:rPr sz="1200" dirty="0">
                <a:latin typeface="Cambria"/>
                <a:cs typeface="Cambria"/>
              </a:rPr>
              <a:t>by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deleting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following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items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and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particulars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relating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it:</a:t>
            </a:r>
            <a:endParaRPr sz="1200">
              <a:latin typeface="Cambria"/>
              <a:cs typeface="Cambria"/>
            </a:endParaRPr>
          </a:p>
          <a:p>
            <a:pPr marL="964565" marR="2131695">
              <a:lnSpc>
                <a:spcPct val="292600"/>
              </a:lnSpc>
              <a:spcBef>
                <a:spcPts val="10"/>
              </a:spcBef>
            </a:pPr>
            <a:r>
              <a:rPr sz="1200" dirty="0">
                <a:latin typeface="Cambria"/>
                <a:cs typeface="Cambria"/>
              </a:rPr>
              <a:t>“Oat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Soluble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Fibre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(b-glucan)**;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Total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Sialic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Acid;</a:t>
            </a:r>
            <a:endParaRPr sz="1200">
              <a:latin typeface="Cambria"/>
              <a:cs typeface="Cambria"/>
            </a:endParaRPr>
          </a:p>
          <a:p>
            <a:pPr marL="964565" marR="2443480">
              <a:lnSpc>
                <a:spcPct val="293300"/>
              </a:lnSpc>
            </a:pPr>
            <a:r>
              <a:rPr sz="1200" dirty="0">
                <a:latin typeface="Cambria"/>
                <a:cs typeface="Cambria"/>
              </a:rPr>
              <a:t>Plant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Sterol/Plant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Stanol</a:t>
            </a:r>
            <a:r>
              <a:rPr sz="1200" spc="-15" baseline="20833" dirty="0">
                <a:latin typeface="Cambria"/>
                <a:cs typeface="Cambria"/>
              </a:rPr>
              <a:t>@</a:t>
            </a:r>
            <a:r>
              <a:rPr sz="1200" spc="-10" dirty="0">
                <a:latin typeface="Cambria"/>
                <a:cs typeface="Cambria"/>
              </a:rPr>
              <a:t>;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Inulin;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and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80"/>
              </a:spcBef>
            </a:pPr>
            <a:endParaRPr sz="1200">
              <a:latin typeface="Cambria"/>
              <a:cs typeface="Cambria"/>
            </a:endParaRPr>
          </a:p>
          <a:p>
            <a:pPr marL="964565">
              <a:lnSpc>
                <a:spcPct val="100000"/>
              </a:lnSpc>
            </a:pPr>
            <a:r>
              <a:rPr sz="1200" spc="-10" dirty="0">
                <a:latin typeface="Cambria"/>
                <a:cs typeface="Cambria"/>
              </a:rPr>
              <a:t>Oligofructose”;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16347" y="7445488"/>
            <a:ext cx="2266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Cambria"/>
                <a:cs typeface="Cambria"/>
              </a:rPr>
              <a:t>(ii)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3547" y="7360141"/>
            <a:ext cx="4387215" cy="561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67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by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inserting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after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item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“Total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Dietary</a:t>
            </a:r>
            <a:r>
              <a:rPr sz="1200" spc="-2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Fibre”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and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particulars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relating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following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items: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870199" y="906778"/>
          <a:ext cx="4853940" cy="24657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7890"/>
                <a:gridCol w="927735"/>
                <a:gridCol w="2944495"/>
              </a:tblGrid>
              <a:tr h="281940">
                <a:tc>
                  <a:txBody>
                    <a:bodyPr/>
                    <a:lstStyle/>
                    <a:p>
                      <a:pPr marL="86360">
                        <a:lnSpc>
                          <a:spcPts val="1395"/>
                        </a:lnSpc>
                      </a:pPr>
                      <a:r>
                        <a:rPr sz="1200" i="1" spc="-10" dirty="0">
                          <a:latin typeface="Cambria"/>
                          <a:cs typeface="Cambria"/>
                        </a:rPr>
                        <a:t>Component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065">
                        <a:lnSpc>
                          <a:spcPts val="1395"/>
                        </a:lnSpc>
                      </a:pPr>
                      <a:r>
                        <a:rPr sz="1200" i="1" spc="-10" dirty="0">
                          <a:latin typeface="Cambria"/>
                          <a:cs typeface="Cambria"/>
                        </a:rPr>
                        <a:t>Claim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395"/>
                        </a:lnSpc>
                      </a:pPr>
                      <a:r>
                        <a:rPr sz="1200" i="1" spc="-10" dirty="0">
                          <a:latin typeface="Cambria"/>
                          <a:cs typeface="Cambria"/>
                        </a:rPr>
                        <a:t>Conditions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454">
                <a:tc>
                  <a:txBody>
                    <a:bodyPr/>
                    <a:lstStyle/>
                    <a:p>
                      <a:pPr marL="68580">
                        <a:lnSpc>
                          <a:spcPts val="1390"/>
                        </a:lnSpc>
                      </a:pPr>
                      <a:r>
                        <a:rPr sz="1200" i="1" spc="-25" dirty="0">
                          <a:latin typeface="Cambria"/>
                          <a:cs typeface="Cambria"/>
                        </a:rPr>
                        <a:t>A.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sz="1200" i="1" dirty="0">
                          <a:latin typeface="Cambria"/>
                          <a:cs typeface="Cambria"/>
                        </a:rPr>
                        <a:t>Not</a:t>
                      </a:r>
                      <a:r>
                        <a:rPr sz="1200" i="1" spc="-2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i="1" dirty="0">
                          <a:latin typeface="Cambria"/>
                          <a:cs typeface="Cambria"/>
                        </a:rPr>
                        <a:t>more</a:t>
                      </a:r>
                      <a:r>
                        <a:rPr sz="1200" i="1" spc="-3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i="1" spc="-20" dirty="0">
                          <a:latin typeface="Cambria"/>
                          <a:cs typeface="Cambria"/>
                        </a:rPr>
                        <a:t>than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72310">
                <a:tc>
                  <a:txBody>
                    <a:bodyPr/>
                    <a:lstStyle/>
                    <a:p>
                      <a:pPr marL="68580">
                        <a:lnSpc>
                          <a:spcPts val="1405"/>
                        </a:lnSpc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“Gluten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405"/>
                        </a:lnSpc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Reduced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marL="89535">
                        <a:lnSpc>
                          <a:spcPct val="100000"/>
                        </a:lnSpc>
                        <a:spcBef>
                          <a:spcPts val="1365"/>
                        </a:spcBef>
                      </a:pPr>
                      <a:r>
                        <a:rPr sz="1200" spc="-20" dirty="0">
                          <a:latin typeface="Cambria"/>
                          <a:cs typeface="Cambria"/>
                        </a:rPr>
                        <a:t>Free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5130" lvl="1" indent="-315595">
                        <a:lnSpc>
                          <a:spcPts val="1405"/>
                        </a:lnSpc>
                        <a:buAutoNum type="arabicPeriod"/>
                        <a:tabLst>
                          <a:tab pos="405130" algn="l"/>
                        </a:tabLst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200" spc="-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200" spc="-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200" spc="-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(solids or</a:t>
                      </a:r>
                      <a:r>
                        <a:rPr sz="1200" spc="-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liquids)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marL="488950" lvl="1" indent="-399415">
                        <a:lnSpc>
                          <a:spcPct val="100000"/>
                        </a:lnSpc>
                        <a:spcBef>
                          <a:spcPts val="1365"/>
                        </a:spcBef>
                        <a:buAutoNum type="arabicPeriod"/>
                        <a:tabLst>
                          <a:tab pos="488950" algn="l"/>
                        </a:tabLst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200" spc="-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per 100 g</a:t>
                      </a:r>
                      <a:r>
                        <a:rPr sz="1200" spc="-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(solids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or</a:t>
                      </a:r>
                      <a:r>
                        <a:rPr sz="1200" spc="-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liquids)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 marR="59690" algn="just">
                        <a:lnSpc>
                          <a:spcPct val="97700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200" spc="135" dirty="0">
                          <a:latin typeface="Cambria"/>
                          <a:cs typeface="Cambria"/>
                        </a:rPr>
                        <a:t> 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claim</a:t>
                      </a:r>
                      <a:r>
                        <a:rPr sz="1200" spc="135" dirty="0">
                          <a:latin typeface="Cambria"/>
                          <a:cs typeface="Cambria"/>
                        </a:rPr>
                        <a:t> 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200" spc="130" dirty="0">
                          <a:latin typeface="Cambria"/>
                          <a:cs typeface="Cambria"/>
                        </a:rPr>
                        <a:t> 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“reduced</a:t>
                      </a:r>
                      <a:r>
                        <a:rPr sz="1200" spc="135" dirty="0">
                          <a:latin typeface="Cambria"/>
                          <a:cs typeface="Cambria"/>
                        </a:rPr>
                        <a:t> 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gluten”</a:t>
                      </a:r>
                      <a:r>
                        <a:rPr sz="1200" spc="145" dirty="0">
                          <a:latin typeface="Cambria"/>
                          <a:cs typeface="Cambria"/>
                        </a:rPr>
                        <a:t> 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200" spc="10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spc="-20" dirty="0">
                          <a:latin typeface="Cambria"/>
                          <a:cs typeface="Cambria"/>
                        </a:rPr>
                        <a:t>only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permitted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in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food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consisting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one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or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Cambria"/>
                          <a:cs typeface="Cambria"/>
                        </a:rPr>
                        <a:t>more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ingredients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from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wheat,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rye,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barley,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oats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Cambria"/>
                          <a:cs typeface="Cambria"/>
                        </a:rPr>
                        <a:t>or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their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crossbred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varieties,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which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have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Cambria"/>
                          <a:cs typeface="Cambria"/>
                        </a:rPr>
                        <a:t>been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specially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processed</a:t>
                      </a:r>
                      <a:r>
                        <a:rPr sz="12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reduce</a:t>
                      </a:r>
                      <a:r>
                        <a:rPr sz="12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2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gluten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content”;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260345" y="8262872"/>
          <a:ext cx="4478655" cy="1369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6845"/>
                <a:gridCol w="856615"/>
                <a:gridCol w="2112644"/>
              </a:tblGrid>
              <a:tr h="284480">
                <a:tc>
                  <a:txBody>
                    <a:bodyPr/>
                    <a:lstStyle/>
                    <a:p>
                      <a:pPr marL="350520">
                        <a:lnSpc>
                          <a:spcPts val="1390"/>
                        </a:lnSpc>
                      </a:pPr>
                      <a:r>
                        <a:rPr sz="1200" i="1" spc="-10" dirty="0">
                          <a:latin typeface="Cambria"/>
                          <a:cs typeface="Cambria"/>
                        </a:rPr>
                        <a:t>Component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ts val="1390"/>
                        </a:lnSpc>
                      </a:pPr>
                      <a:r>
                        <a:rPr sz="1200" i="1" spc="-10" dirty="0">
                          <a:latin typeface="Cambria"/>
                          <a:cs typeface="Cambria"/>
                        </a:rPr>
                        <a:t>Claim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sz="1200" i="1" spc="-10" dirty="0">
                          <a:latin typeface="Cambria"/>
                          <a:cs typeface="Cambria"/>
                        </a:rPr>
                        <a:t>Conditions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67945">
                        <a:lnSpc>
                          <a:spcPts val="1365"/>
                        </a:lnSpc>
                      </a:pPr>
                      <a:r>
                        <a:rPr sz="1200" i="1" spc="-25" dirty="0">
                          <a:latin typeface="Cambria"/>
                          <a:cs typeface="Cambria"/>
                        </a:rPr>
                        <a:t>B</a:t>
                      </a:r>
                      <a:r>
                        <a:rPr sz="1200" spc="-25" dirty="0">
                          <a:latin typeface="Cambria"/>
                          <a:cs typeface="Cambria"/>
                        </a:rPr>
                        <a:t>.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i="1" dirty="0">
                          <a:latin typeface="Cambria"/>
                          <a:cs typeface="Cambria"/>
                        </a:rPr>
                        <a:t>Not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Cambria"/>
                          <a:cs typeface="Cambria"/>
                        </a:rPr>
                        <a:t>less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20" dirty="0">
                          <a:latin typeface="Cambria"/>
                          <a:cs typeface="Cambria"/>
                        </a:rPr>
                        <a:t>than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99160">
                <a:tc>
                  <a:txBody>
                    <a:bodyPr/>
                    <a:lstStyle/>
                    <a:p>
                      <a:pPr marL="67945">
                        <a:lnSpc>
                          <a:spcPts val="1405"/>
                        </a:lnSpc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“Alphalinolen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Cambria"/>
                          <a:cs typeface="Cambria"/>
                        </a:rPr>
                        <a:t>acid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405"/>
                        </a:lnSpc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Source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1365"/>
                        </a:spcBef>
                      </a:pPr>
                      <a:r>
                        <a:rPr sz="1200" spc="-20" dirty="0">
                          <a:latin typeface="Cambria"/>
                          <a:cs typeface="Cambria"/>
                        </a:rPr>
                        <a:t>High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405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0.3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latin typeface="Cambria"/>
                          <a:cs typeface="Cambria"/>
                        </a:rPr>
                        <a:t>g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365"/>
                        </a:spcBef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0.6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latin typeface="Cambria"/>
                          <a:cs typeface="Cambria"/>
                        </a:rPr>
                        <a:t>g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658233" y="9954230"/>
            <a:ext cx="250825" cy="20447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sz="1100" spc="-25" dirty="0">
                <a:latin typeface="Cambria"/>
                <a:cs typeface="Cambria"/>
              </a:rPr>
              <a:t>59</a:t>
            </a:fld>
            <a:endParaRPr sz="110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855970" y="436879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260345" y="914398"/>
          <a:ext cx="4478655" cy="1257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6845"/>
                <a:gridCol w="856615"/>
                <a:gridCol w="2112644"/>
              </a:tblGrid>
              <a:tr h="1257300">
                <a:tc>
                  <a:txBody>
                    <a:bodyPr/>
                    <a:lstStyle/>
                    <a:p>
                      <a:pPr marL="67945">
                        <a:lnSpc>
                          <a:spcPts val="1405"/>
                        </a:lnSpc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Ganglioside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405"/>
                        </a:lnSpc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Source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algn="just">
                        <a:lnSpc>
                          <a:spcPts val="1405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11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latin typeface="Cambria"/>
                          <a:cs typeface="Cambria"/>
                        </a:rPr>
                        <a:t>g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 marR="61594" algn="just">
                        <a:lnSpc>
                          <a:spcPts val="1400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This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claim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only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permitted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Cambria"/>
                          <a:cs typeface="Cambria"/>
                        </a:rPr>
                        <a:t>in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milk</a:t>
                      </a:r>
                      <a:r>
                        <a:rPr sz="1200" spc="44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product</a:t>
                      </a:r>
                      <a:r>
                        <a:rPr sz="1200" spc="45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200" spc="459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dairy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products</a:t>
                      </a:r>
                      <a:r>
                        <a:rPr sz="1200" spc="40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that</a:t>
                      </a:r>
                      <a:r>
                        <a:rPr sz="1200" spc="40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naturally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contains</a:t>
                      </a:r>
                      <a:r>
                        <a:rPr sz="1200" spc="-4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ganglioside”;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658233" y="9954230"/>
            <a:ext cx="256540" cy="20447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>
                <a:latin typeface="Cambria"/>
                <a:cs typeface="Cambria"/>
              </a:rPr>
              <a:t>6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59151" y="436879"/>
            <a:ext cx="5302885" cy="8705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350" algn="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200">
              <a:latin typeface="Cambria"/>
              <a:cs typeface="Cambria"/>
            </a:endParaRPr>
          </a:p>
          <a:p>
            <a:pPr marL="469900" marR="9525">
              <a:lnSpc>
                <a:spcPct val="146700"/>
              </a:lnSpc>
            </a:pPr>
            <a:r>
              <a:rPr sz="1200" dirty="0">
                <a:latin typeface="Cambria"/>
                <a:cs typeface="Cambria"/>
              </a:rPr>
              <a:t>jika</a:t>
            </a:r>
            <a:r>
              <a:rPr sz="1200" spc="3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makanan</a:t>
            </a:r>
            <a:r>
              <a:rPr sz="1200" spc="3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itu</a:t>
            </a:r>
            <a:r>
              <a:rPr sz="1200" spc="3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mematuhi</a:t>
            </a:r>
            <a:r>
              <a:rPr sz="1200" spc="3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kehendak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ditetapkan</a:t>
            </a:r>
            <a:r>
              <a:rPr sz="1200" spc="3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atau</a:t>
            </a:r>
            <a:r>
              <a:rPr sz="1200" spc="3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diiktiraf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oleh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Bahagian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Keselamatan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dan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Kualiti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Makanan”;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spc="-25" dirty="0">
                <a:latin typeface="Cambria"/>
                <a:cs typeface="Cambria"/>
              </a:rPr>
              <a:t>dan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</a:pPr>
            <a:endParaRPr sz="1200">
              <a:latin typeface="Cambria"/>
              <a:cs typeface="Cambria"/>
            </a:endParaRPr>
          </a:p>
          <a:p>
            <a:pPr marL="393065" marR="16510" indent="-393065" algn="r">
              <a:lnSpc>
                <a:spcPct val="100000"/>
              </a:lnSpc>
              <a:buFont typeface="Cambria"/>
              <a:buAutoNum type="alphaLcParenBoth" startAt="2"/>
              <a:tabLst>
                <a:tab pos="393065" algn="l"/>
              </a:tabLst>
            </a:pP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memasukkan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selepas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subperaturan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(8)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subperaturan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695"/>
              </a:spcBef>
              <a:buFont typeface="Cambria"/>
              <a:buAutoNum type="alphaLcParenBoth" startAt="2"/>
            </a:pPr>
            <a:endParaRPr sz="1200">
              <a:latin typeface="Cambria"/>
              <a:cs typeface="Cambria"/>
            </a:endParaRPr>
          </a:p>
          <a:p>
            <a:pPr marL="469900" marR="5715" indent="228600" algn="just">
              <a:lnSpc>
                <a:spcPct val="146700"/>
              </a:lnSpc>
            </a:pPr>
            <a:r>
              <a:rPr sz="1200" dirty="0">
                <a:latin typeface="Cambria"/>
                <a:cs typeface="Cambria"/>
              </a:rPr>
              <a:t>“(9)</a:t>
            </a:r>
            <a:r>
              <a:rPr sz="1200" spc="295" dirty="0">
                <a:latin typeface="Cambria"/>
                <a:cs typeface="Cambria"/>
              </a:rPr>
              <a:t>   </a:t>
            </a:r>
            <a:r>
              <a:rPr sz="1200" dirty="0">
                <a:latin typeface="Cambria"/>
                <a:cs typeface="Cambria"/>
              </a:rPr>
              <a:t>Tiada</a:t>
            </a:r>
            <a:r>
              <a:rPr sz="1200" spc="44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label</a:t>
            </a:r>
            <a:r>
              <a:rPr sz="1200" spc="44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44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memperihalkan</a:t>
            </a:r>
            <a:r>
              <a:rPr sz="1200" spc="44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apa-apa</a:t>
            </a:r>
            <a:r>
              <a:rPr sz="1200" spc="445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makanan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boleh</a:t>
            </a:r>
            <a:r>
              <a:rPr sz="1200" spc="20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mengandungi</a:t>
            </a:r>
            <a:r>
              <a:rPr sz="1200" spc="204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perkataan</a:t>
            </a:r>
            <a:r>
              <a:rPr sz="1200" spc="204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“diet</a:t>
            </a:r>
            <a:r>
              <a:rPr sz="1200" spc="21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khas”</a:t>
            </a:r>
            <a:r>
              <a:rPr sz="1200" spc="19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atau</a:t>
            </a:r>
            <a:r>
              <a:rPr sz="1200" spc="204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apa-apa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perkataan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lain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29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sama</a:t>
            </a:r>
            <a:r>
              <a:rPr sz="1200" spc="30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kecuali</a:t>
            </a:r>
            <a:r>
              <a:rPr sz="1200" spc="30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sebagaimana</a:t>
            </a:r>
            <a:r>
              <a:rPr sz="1200" spc="29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29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diperuntukkan</a:t>
            </a:r>
            <a:r>
              <a:rPr sz="1200" spc="300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selainnya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dalam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Peraturan-Peraturan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ini.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10"/>
              </a:spcBef>
            </a:pPr>
            <a:endParaRPr sz="1200">
              <a:latin typeface="Cambria"/>
              <a:cs typeface="Cambria"/>
            </a:endParaRPr>
          </a:p>
          <a:p>
            <a:pPr marL="469265" marR="5715" lvl="1" indent="685165" algn="just">
              <a:lnSpc>
                <a:spcPct val="146200"/>
              </a:lnSpc>
              <a:buAutoNum type="arabicParenBoth" startAt="10"/>
              <a:tabLst>
                <a:tab pos="1154430" algn="l"/>
              </a:tabLst>
            </a:pPr>
            <a:r>
              <a:rPr sz="1200" dirty="0">
                <a:latin typeface="Cambria"/>
                <a:cs typeface="Cambria"/>
              </a:rPr>
              <a:t>Tiada</a:t>
            </a:r>
            <a:r>
              <a:rPr sz="1200" spc="45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label</a:t>
            </a:r>
            <a:r>
              <a:rPr sz="1200" spc="45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45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memperihalkan</a:t>
            </a:r>
            <a:r>
              <a:rPr sz="1200" spc="45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apa-apa</a:t>
            </a:r>
            <a:r>
              <a:rPr sz="1200" spc="459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makanan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boleh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mengandungi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perkataan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“bijian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penuh”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atau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“mil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penuh”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melainkan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jika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makanan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itu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mengandungi—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705"/>
              </a:spcBef>
              <a:buFont typeface="Cambria"/>
              <a:buAutoNum type="arabicParenBoth" startAt="10"/>
            </a:pPr>
            <a:endParaRPr sz="1200">
              <a:latin typeface="Cambria"/>
              <a:cs typeface="Cambria"/>
            </a:endParaRPr>
          </a:p>
          <a:p>
            <a:pPr marL="1612900" marR="7620" lvl="2" indent="-457200">
              <a:lnSpc>
                <a:spcPct val="146700"/>
              </a:lnSpc>
              <a:buFont typeface="Cambria"/>
              <a:buAutoNum type="alphaLcParenBoth"/>
              <a:tabLst>
                <a:tab pos="1612900" algn="l"/>
              </a:tabLst>
            </a:pPr>
            <a:r>
              <a:rPr sz="1200" dirty="0">
                <a:latin typeface="Cambria"/>
                <a:cs typeface="Cambria"/>
              </a:rPr>
              <a:t>100%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bijian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penuh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atau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mil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penuh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bagi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tepung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gandum,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tepung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beras,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beras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atau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bijian;</a:t>
            </a:r>
            <a:endParaRPr sz="1200">
              <a:latin typeface="Cambria"/>
              <a:cs typeface="Cambria"/>
            </a:endParaRPr>
          </a:p>
          <a:p>
            <a:pPr lvl="2">
              <a:lnSpc>
                <a:spcPct val="100000"/>
              </a:lnSpc>
              <a:spcBef>
                <a:spcPts val="1380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marL="456565" marR="8890" lvl="2" indent="-456565" algn="r">
              <a:lnSpc>
                <a:spcPct val="100000"/>
              </a:lnSpc>
              <a:buFont typeface="Cambria"/>
              <a:buAutoNum type="alphaLcParenBoth"/>
              <a:tabLst>
                <a:tab pos="456565" algn="l"/>
              </a:tabLst>
            </a:pPr>
            <a:r>
              <a:rPr sz="1200" spc="-10" dirty="0">
                <a:latin typeface="Cambria"/>
                <a:cs typeface="Cambria"/>
              </a:rPr>
              <a:t>60%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atau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lebih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bijian</a:t>
            </a:r>
            <a:r>
              <a:rPr sz="1200" spc="-8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penuh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atau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mil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penuh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bagi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roti;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dan</a:t>
            </a:r>
            <a:endParaRPr sz="1200">
              <a:latin typeface="Cambria"/>
              <a:cs typeface="Cambria"/>
            </a:endParaRPr>
          </a:p>
          <a:p>
            <a:pPr lvl="2">
              <a:lnSpc>
                <a:spcPct val="100000"/>
              </a:lnSpc>
              <a:spcBef>
                <a:spcPts val="690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marL="1612900" marR="5080" lvl="2" indent="-457200">
              <a:lnSpc>
                <a:spcPct val="146700"/>
              </a:lnSpc>
              <a:buFont typeface="Cambria"/>
              <a:buAutoNum type="alphaLcParenBoth"/>
              <a:tabLst>
                <a:tab pos="1612900" algn="l"/>
              </a:tabLst>
            </a:pPr>
            <a:r>
              <a:rPr sz="1200" dirty="0">
                <a:latin typeface="Cambria"/>
                <a:cs typeface="Cambria"/>
              </a:rPr>
              <a:t>25%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atau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8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g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atau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lebih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bijian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penuh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atau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mil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penuh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bagi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setiap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hidangan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bagi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hasil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lain.</a:t>
            </a:r>
            <a:endParaRPr sz="1200">
              <a:latin typeface="Cambria"/>
              <a:cs typeface="Cambria"/>
            </a:endParaRPr>
          </a:p>
          <a:p>
            <a:pPr lvl="2">
              <a:lnSpc>
                <a:spcPct val="100000"/>
              </a:lnSpc>
              <a:spcBef>
                <a:spcPts val="70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marL="469900" marR="5080" lvl="1" indent="689610" algn="just">
              <a:lnSpc>
                <a:spcPct val="146800"/>
              </a:lnSpc>
              <a:buAutoNum type="arabicParenBoth" startAt="10"/>
              <a:tabLst>
                <a:tab pos="1159510" algn="l"/>
              </a:tabLst>
            </a:pPr>
            <a:r>
              <a:rPr sz="1200" dirty="0">
                <a:latin typeface="Cambria"/>
                <a:cs typeface="Cambria"/>
              </a:rPr>
              <a:t>Hendaklah</a:t>
            </a:r>
            <a:r>
              <a:rPr sz="1200" spc="30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ditulis</a:t>
            </a:r>
            <a:r>
              <a:rPr sz="1200" spc="29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pada</a:t>
            </a:r>
            <a:r>
              <a:rPr sz="1200" spc="29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label</a:t>
            </a:r>
            <a:r>
              <a:rPr sz="1200" spc="29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perkataan</a:t>
            </a:r>
            <a:r>
              <a:rPr sz="1200" spc="29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“bijian</a:t>
            </a:r>
            <a:r>
              <a:rPr sz="1200" spc="29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penuh”</a:t>
            </a:r>
            <a:r>
              <a:rPr sz="1200" spc="310" dirty="0">
                <a:latin typeface="Cambria"/>
                <a:cs typeface="Cambria"/>
              </a:rPr>
              <a:t> </a:t>
            </a:r>
            <a:r>
              <a:rPr sz="1200" spc="-20" dirty="0">
                <a:latin typeface="Cambria"/>
                <a:cs typeface="Cambria"/>
              </a:rPr>
              <a:t>atau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“mil</a:t>
            </a:r>
            <a:r>
              <a:rPr sz="1200" spc="39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penuh”</a:t>
            </a:r>
            <a:r>
              <a:rPr sz="1200" spc="40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dan</a:t>
            </a:r>
            <a:r>
              <a:rPr sz="1200" spc="39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peratus</a:t>
            </a:r>
            <a:r>
              <a:rPr sz="1200" spc="39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bijian</a:t>
            </a:r>
            <a:r>
              <a:rPr sz="1200" spc="3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penuh</a:t>
            </a:r>
            <a:r>
              <a:rPr sz="1200" spc="3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atau</a:t>
            </a:r>
            <a:r>
              <a:rPr sz="1200" spc="3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mil</a:t>
            </a:r>
            <a:r>
              <a:rPr sz="1200" spc="3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penuh</a:t>
            </a:r>
            <a:r>
              <a:rPr sz="1200" spc="3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dalam</a:t>
            </a:r>
            <a:r>
              <a:rPr sz="1200" spc="38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huruf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tidak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kurang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daripada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4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poin.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690"/>
              </a:spcBef>
              <a:buFont typeface="Cambria"/>
              <a:buAutoNum type="arabicParenBoth" startAt="10"/>
            </a:pPr>
            <a:endParaRPr sz="1200">
              <a:latin typeface="Cambria"/>
              <a:cs typeface="Cambria"/>
            </a:endParaRPr>
          </a:p>
          <a:p>
            <a:pPr marL="469900" marR="5715" lvl="1" indent="685165" algn="just">
              <a:lnSpc>
                <a:spcPct val="146700"/>
              </a:lnSpc>
              <a:spcBef>
                <a:spcPts val="5"/>
              </a:spcBef>
              <a:buAutoNum type="arabicParenBoth" startAt="10"/>
              <a:tabLst>
                <a:tab pos="1155065" algn="l"/>
              </a:tabLst>
            </a:pPr>
            <a:r>
              <a:rPr sz="1200" dirty="0">
                <a:latin typeface="Cambria"/>
                <a:cs typeface="Cambria"/>
              </a:rPr>
              <a:t>Bagi</a:t>
            </a:r>
            <a:r>
              <a:rPr sz="1200" spc="3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maksud</a:t>
            </a:r>
            <a:r>
              <a:rPr sz="1200" spc="3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subperaturan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(10)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dan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(11),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sebutan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tentang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“bijian</a:t>
            </a:r>
            <a:r>
              <a:rPr sz="1200" spc="38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penuh”</a:t>
            </a:r>
            <a:r>
              <a:rPr sz="1200" spc="39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atau</a:t>
            </a:r>
            <a:r>
              <a:rPr sz="1200" spc="38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“mil</a:t>
            </a:r>
            <a:r>
              <a:rPr sz="1200" spc="39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penuh”</a:t>
            </a:r>
            <a:r>
              <a:rPr sz="1200" spc="39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ialah</a:t>
            </a:r>
            <a:r>
              <a:rPr sz="1200" spc="39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sebutan</a:t>
            </a:r>
            <a:r>
              <a:rPr sz="1200" spc="3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tentang</a:t>
            </a:r>
            <a:r>
              <a:rPr sz="1200" spc="3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bijirin</a:t>
            </a:r>
            <a:r>
              <a:rPr sz="1200" spc="3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bijian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16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terdiri</a:t>
            </a:r>
            <a:r>
              <a:rPr sz="1200" spc="17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daripada</a:t>
            </a:r>
            <a:r>
              <a:rPr sz="1200" spc="16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isirong</a:t>
            </a:r>
            <a:r>
              <a:rPr sz="1200" spc="16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18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dalam</a:t>
            </a:r>
            <a:r>
              <a:rPr sz="1200" spc="16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keadaan</a:t>
            </a:r>
            <a:r>
              <a:rPr sz="1200" spc="16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baik,</a:t>
            </a:r>
            <a:r>
              <a:rPr sz="1200" spc="170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dikisar,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dikisar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halus,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dihancurkan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atau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dipecahkan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selepas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dibuang</a:t>
            </a:r>
            <a:r>
              <a:rPr sz="1200" spc="2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bahagian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tidak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boleh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dimakan.”.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5249036" y="6345093"/>
            <a:ext cx="193040" cy="20447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200" spc="-25" dirty="0">
                <a:latin typeface="Cambria"/>
                <a:cs typeface="Cambria"/>
              </a:rPr>
              <a:t>60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9151" y="892809"/>
            <a:ext cx="5930265" cy="977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sz="1200" i="1" spc="-25" dirty="0">
                <a:latin typeface="Cambria"/>
                <a:cs typeface="Cambria"/>
              </a:rPr>
              <a:t>(d)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dirty="0">
                <a:latin typeface="Cambria"/>
                <a:cs typeface="Cambria"/>
              </a:rPr>
              <a:t>by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inserting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after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TABLE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II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following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tables: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90"/>
              </a:spcBef>
            </a:pPr>
            <a:endParaRPr sz="1200">
              <a:latin typeface="Cambria"/>
              <a:cs typeface="Cambria"/>
            </a:endParaRPr>
          </a:p>
          <a:p>
            <a:pPr marL="2959100" algn="ctr">
              <a:lnSpc>
                <a:spcPct val="100000"/>
              </a:lnSpc>
            </a:pPr>
            <a:r>
              <a:rPr sz="1100" dirty="0">
                <a:latin typeface="Cambria"/>
                <a:cs typeface="Cambria"/>
              </a:rPr>
              <a:t>“TABLE</a:t>
            </a:r>
            <a:r>
              <a:rPr sz="1100" spc="-25" dirty="0">
                <a:latin typeface="Cambria"/>
                <a:cs typeface="Cambria"/>
              </a:rPr>
              <a:t> III</a:t>
            </a:r>
            <a:endParaRPr sz="1100">
              <a:latin typeface="Cambria"/>
              <a:cs typeface="Cambria"/>
            </a:endParaRPr>
          </a:p>
          <a:p>
            <a:pPr marL="2959735" algn="ctr">
              <a:lnSpc>
                <a:spcPct val="100000"/>
              </a:lnSpc>
              <a:spcBef>
                <a:spcPts val="615"/>
              </a:spcBef>
            </a:pPr>
            <a:r>
              <a:rPr sz="1100" spc="-10" dirty="0">
                <a:latin typeface="Cambria"/>
                <a:cs typeface="Cambria"/>
              </a:rPr>
              <a:t>CONDITIONS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mbria"/>
                <a:cs typeface="Cambria"/>
              </a:rPr>
              <a:t>FOR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mbria"/>
                <a:cs typeface="Cambria"/>
              </a:rPr>
              <a:t>NUTRIENT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mbria"/>
                <a:cs typeface="Cambria"/>
              </a:rPr>
              <a:t>FUNCTION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mbria"/>
                <a:cs typeface="Cambria"/>
              </a:rPr>
              <a:t>CLAIMS</a:t>
            </a:r>
            <a:endParaRPr sz="1100">
              <a:latin typeface="Cambria"/>
              <a:cs typeface="Cambri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854959" y="2188716"/>
          <a:ext cx="7967345" cy="39135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4860"/>
                <a:gridCol w="3601720"/>
                <a:gridCol w="2228215"/>
              </a:tblGrid>
              <a:tr h="45402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Component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Claims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5755">
                        <a:lnSpc>
                          <a:spcPts val="1290"/>
                        </a:lnSpc>
                      </a:pPr>
                      <a:r>
                        <a:rPr sz="1100" i="1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amount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required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51890"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Folic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acid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685" indent="-332740">
                        <a:lnSpc>
                          <a:spcPts val="1290"/>
                        </a:lnSpc>
                        <a:buAutoNum type="romanLcParenBoth"/>
                        <a:tabLst>
                          <a:tab pos="40068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Folic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acid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essential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for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growth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division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cells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400685" indent="-332105">
                        <a:lnSpc>
                          <a:spcPct val="100000"/>
                        </a:lnSpc>
                        <a:spcBef>
                          <a:spcPts val="1260"/>
                        </a:spcBef>
                        <a:buAutoNum type="romanLcParenBoth"/>
                        <a:tabLst>
                          <a:tab pos="40068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Folate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plays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role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in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formation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red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blood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cells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  <a:buFont typeface="Cambria"/>
                        <a:buAutoNum type="romanLcParenBoth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98145" marR="62230" indent="-330200">
                        <a:lnSpc>
                          <a:spcPts val="1300"/>
                        </a:lnSpc>
                        <a:buAutoNum type="romanLcParenBoth"/>
                        <a:tabLst>
                          <a:tab pos="400685" algn="l"/>
                          <a:tab pos="927735" algn="l"/>
                          <a:tab pos="1403985" algn="l"/>
                          <a:tab pos="1681480" algn="l"/>
                          <a:tab pos="2369820" algn="l"/>
                          <a:tab pos="2719070" algn="l"/>
                          <a:tab pos="330835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Folate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helps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maintain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growth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development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foetus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60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µg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DFE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(solids)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83185" marR="300355">
                        <a:lnSpc>
                          <a:spcPct val="19550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30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µg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DFE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ml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(liquids)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20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µg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DFE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89330">
                <a:tc>
                  <a:txBody>
                    <a:bodyPr/>
                    <a:lstStyle/>
                    <a:p>
                      <a:pPr marL="68580">
                        <a:lnSpc>
                          <a:spcPts val="1300"/>
                        </a:lnSpc>
                      </a:pPr>
                      <a:r>
                        <a:rPr sz="1100" spc="-20" dirty="0">
                          <a:latin typeface="Cambria"/>
                          <a:cs typeface="Cambria"/>
                        </a:rPr>
                        <a:t>Iron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685" indent="-332740">
                        <a:lnSpc>
                          <a:spcPts val="1300"/>
                        </a:lnSpc>
                        <a:buAutoNum type="romanLcParenBoth"/>
                        <a:tabLst>
                          <a:tab pos="40068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Iron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factor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in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formation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red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blood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cells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Cambria"/>
                        <a:buAutoNum type="romanLcParenBoth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00685" marR="61594" indent="-332740">
                        <a:lnSpc>
                          <a:spcPts val="1280"/>
                        </a:lnSpc>
                        <a:buAutoNum type="romanLcParenBoth"/>
                        <a:tabLst>
                          <a:tab pos="40068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Iron</a:t>
                      </a:r>
                      <a:r>
                        <a:rPr sz="11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1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component</a:t>
                      </a:r>
                      <a:r>
                        <a:rPr sz="11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haemoglobin</a:t>
                      </a:r>
                      <a:r>
                        <a:rPr sz="11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in</a:t>
                      </a:r>
                      <a:r>
                        <a:rPr sz="11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red</a:t>
                      </a:r>
                      <a:r>
                        <a:rPr sz="11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blood</a:t>
                      </a:r>
                      <a:r>
                        <a:rPr sz="11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cells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which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carries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oxygen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all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parts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body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0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2.1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(solids)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1.05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ml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(liquids)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0.7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18260">
                <a:tc>
                  <a:txBody>
                    <a:bodyPr/>
                    <a:lstStyle/>
                    <a:p>
                      <a:pPr marL="68580">
                        <a:lnSpc>
                          <a:spcPts val="130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Iodine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0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Iodine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essential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for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formation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thyroid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hormone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30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22.5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µg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(solids)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11.25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µg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ml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(liquids)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7.5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µg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/>
              <a:t>61</a:t>
            </a:fld>
            <a:endParaRPr sz="1200"/>
          </a:p>
        </p:txBody>
      </p:sp>
      <p:sp>
        <p:nvSpPr>
          <p:cNvPr id="2" name="object 2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54959" y="914652"/>
          <a:ext cx="7967345" cy="5356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4860"/>
                <a:gridCol w="3601720"/>
                <a:gridCol w="2228215"/>
              </a:tblGrid>
              <a:tr h="3943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Component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Claims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5755">
                        <a:lnSpc>
                          <a:spcPts val="1290"/>
                        </a:lnSpc>
                      </a:pPr>
                      <a:r>
                        <a:rPr sz="1100" i="1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amount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required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88694"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Calcium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60960">
                        <a:lnSpc>
                          <a:spcPts val="1280"/>
                        </a:lnSpc>
                        <a:spcBef>
                          <a:spcPts val="45"/>
                        </a:spcBef>
                        <a:tabLst>
                          <a:tab pos="724535" algn="l"/>
                          <a:tab pos="1223645" algn="l"/>
                          <a:tab pos="1519555" algn="l"/>
                          <a:tab pos="1889125" algn="l"/>
                          <a:tab pos="2852420" algn="l"/>
                          <a:tab pos="314642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Calcium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helps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in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development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strong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bones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teeth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150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(solids)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75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ml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(liquids)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50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89330"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Magnesium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290"/>
                        </a:lnSpc>
                      </a:pPr>
                      <a:r>
                        <a:rPr sz="1100" spc="-30" dirty="0">
                          <a:latin typeface="Cambria"/>
                          <a:cs typeface="Cambria"/>
                        </a:rPr>
                        <a:t>Magnesium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promotes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absorption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retention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calcium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46.5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(solids)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23.25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ml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(liquids)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15.5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Niacin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64135">
                        <a:lnSpc>
                          <a:spcPts val="1280"/>
                        </a:lnSpc>
                        <a:spcBef>
                          <a:spcPts val="4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Niacin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needed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for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release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energy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from</a:t>
                      </a:r>
                      <a:r>
                        <a:rPr sz="11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proteins,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fats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carbohydrates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2.25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NE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(solids)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1.125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NE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ml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(liquids)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0.75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NE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51890"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Protein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685" indent="-332740">
                        <a:lnSpc>
                          <a:spcPts val="1290"/>
                        </a:lnSpc>
                        <a:buAutoNum type="romanLcParenBoth"/>
                        <a:tabLst>
                          <a:tab pos="40068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Protein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helps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build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repair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body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tissues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400685" indent="-332740">
                        <a:lnSpc>
                          <a:spcPct val="100000"/>
                        </a:lnSpc>
                        <a:spcBef>
                          <a:spcPts val="1260"/>
                        </a:spcBef>
                        <a:buAutoNum type="romanLcParenBoth"/>
                        <a:tabLst>
                          <a:tab pos="40068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Protein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essential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for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growth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development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Cambria"/>
                        <a:buAutoNum type="romanLcParenBoth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98145" marR="62865" indent="-330200">
                        <a:lnSpc>
                          <a:spcPts val="1280"/>
                        </a:lnSpc>
                        <a:buAutoNum type="romanLcParenBoth"/>
                        <a:tabLst>
                          <a:tab pos="400685" algn="l"/>
                          <a:tab pos="1002030" algn="l"/>
                          <a:tab pos="1683385" algn="l"/>
                          <a:tab pos="2214880" algn="l"/>
                          <a:tab pos="2679065" algn="l"/>
                          <a:tab pos="335724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Protein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provides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amino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acids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required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for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protein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synthesis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5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(solids)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2.5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ml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(liquids)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2.5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6135"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685" marR="59055" indent="-332740">
                        <a:lnSpc>
                          <a:spcPts val="1300"/>
                        </a:lnSpc>
                        <a:spcBef>
                          <a:spcPts val="30"/>
                        </a:spcBef>
                        <a:buAutoNum type="romanLcParenBoth"/>
                        <a:tabLst>
                          <a:tab pos="400685" algn="l"/>
                        </a:tabLst>
                      </a:pPr>
                      <a:r>
                        <a:rPr sz="1100" spc="-2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helps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maintain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health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skin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30" dirty="0">
                          <a:latin typeface="Cambria"/>
                          <a:cs typeface="Cambria"/>
                        </a:rPr>
                        <a:t>mucous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membrane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400685" indent="-332740">
                        <a:lnSpc>
                          <a:spcPct val="100000"/>
                        </a:lnSpc>
                        <a:spcBef>
                          <a:spcPts val="1215"/>
                        </a:spcBef>
                        <a:buAutoNum type="romanLcParenBoth"/>
                        <a:tabLst>
                          <a:tab pos="400685" algn="l"/>
                        </a:tabLst>
                      </a:pPr>
                      <a:r>
                        <a:rPr sz="1100" spc="-5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1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1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35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spc="-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5" dirty="0">
                          <a:latin typeface="Cambria"/>
                          <a:cs typeface="Cambria"/>
                        </a:rPr>
                        <a:t>essential</a:t>
                      </a:r>
                      <a:r>
                        <a:rPr sz="1100" spc="-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40" dirty="0">
                          <a:latin typeface="Cambria"/>
                          <a:cs typeface="Cambria"/>
                        </a:rPr>
                        <a:t>for</a:t>
                      </a:r>
                      <a:r>
                        <a:rPr sz="11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4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-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5" dirty="0">
                          <a:latin typeface="Cambria"/>
                          <a:cs typeface="Cambria"/>
                        </a:rPr>
                        <a:t>functioning</a:t>
                      </a:r>
                      <a:r>
                        <a:rPr sz="1100" spc="-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40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eyes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120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µg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RE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(solids)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60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µg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RE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ml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(liquids)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/>
              <a:t>62</a:t>
            </a:fld>
            <a:endParaRPr sz="1200"/>
          </a:p>
        </p:txBody>
      </p:sp>
      <p:sp>
        <p:nvSpPr>
          <p:cNvPr id="2" name="object 2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54959" y="914652"/>
          <a:ext cx="7967345" cy="54057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4860"/>
                <a:gridCol w="3601720"/>
                <a:gridCol w="2228215"/>
              </a:tblGrid>
              <a:tr h="3943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Component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Claims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5755">
                        <a:lnSpc>
                          <a:spcPts val="1290"/>
                        </a:lnSpc>
                      </a:pPr>
                      <a:r>
                        <a:rPr sz="1100" i="1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amount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required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43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40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µg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RE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87425"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100" spc="-20" dirty="0">
                          <a:latin typeface="Cambria"/>
                          <a:cs typeface="Cambria"/>
                        </a:rPr>
                        <a:t>Zinc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Zinc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essential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for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growth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1.65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(solids)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0.825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ml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(liquid)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0.55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8869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50" spc="-15" baseline="5050" dirty="0">
                          <a:latin typeface="Cambria"/>
                          <a:cs typeface="Cambria"/>
                        </a:rPr>
                        <a:t>VitaminB</a:t>
                      </a:r>
                      <a:r>
                        <a:rPr sz="700" spc="-10" dirty="0">
                          <a:latin typeface="Cambria"/>
                          <a:cs typeface="Cambria"/>
                        </a:rPr>
                        <a:t>1</a:t>
                      </a:r>
                      <a:r>
                        <a:rPr sz="1650" spc="-15" baseline="5050" dirty="0">
                          <a:latin typeface="Cambria"/>
                          <a:cs typeface="Cambria"/>
                        </a:rPr>
                        <a:t>/</a:t>
                      </a:r>
                      <a:r>
                        <a:rPr sz="1650" spc="30" baseline="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50" spc="-15" baseline="5050" dirty="0">
                          <a:latin typeface="Cambria"/>
                          <a:cs typeface="Cambria"/>
                        </a:rPr>
                        <a:t>Thiamine</a:t>
                      </a:r>
                      <a:endParaRPr sz="1650" baseline="5050">
                        <a:latin typeface="Cambria"/>
                        <a:cs typeface="Cambria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64135">
                        <a:lnSpc>
                          <a:spcPts val="1190"/>
                        </a:lnSpc>
                        <a:spcBef>
                          <a:spcPts val="225"/>
                        </a:spcBef>
                      </a:pPr>
                      <a:r>
                        <a:rPr sz="1650" baseline="505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650" spc="75" baseline="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50" baseline="5050" dirty="0">
                          <a:latin typeface="Cambria"/>
                          <a:cs typeface="Cambria"/>
                        </a:rPr>
                        <a:t>B</a:t>
                      </a:r>
                      <a:r>
                        <a:rPr sz="700" dirty="0">
                          <a:latin typeface="Cambria"/>
                          <a:cs typeface="Cambria"/>
                        </a:rPr>
                        <a:t>1</a:t>
                      </a:r>
                      <a:r>
                        <a:rPr sz="1650" baseline="5050" dirty="0">
                          <a:latin typeface="Cambria"/>
                          <a:cs typeface="Cambria"/>
                        </a:rPr>
                        <a:t>/Thiamine</a:t>
                      </a:r>
                      <a:r>
                        <a:rPr sz="1650" spc="89" baseline="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50" baseline="5050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650" spc="89" baseline="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50" baseline="5050" dirty="0">
                          <a:latin typeface="Cambria"/>
                          <a:cs typeface="Cambria"/>
                        </a:rPr>
                        <a:t>needed</a:t>
                      </a:r>
                      <a:r>
                        <a:rPr sz="1650" spc="89" baseline="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50" baseline="5050" dirty="0">
                          <a:latin typeface="Cambria"/>
                          <a:cs typeface="Cambria"/>
                        </a:rPr>
                        <a:t>for</a:t>
                      </a:r>
                      <a:r>
                        <a:rPr sz="1650" spc="89" baseline="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50" baseline="505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650" spc="89" baseline="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50" baseline="5050" dirty="0">
                          <a:latin typeface="Cambria"/>
                          <a:cs typeface="Cambria"/>
                        </a:rPr>
                        <a:t>release</a:t>
                      </a:r>
                      <a:r>
                        <a:rPr sz="1650" spc="89" baseline="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50" baseline="5050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650" spc="67" baseline="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50" spc="-15" baseline="5050" dirty="0">
                          <a:latin typeface="Cambria"/>
                          <a:cs typeface="Cambria"/>
                        </a:rPr>
                        <a:t>energy</a:t>
                      </a:r>
                      <a:r>
                        <a:rPr sz="1650" spc="-15" baseline="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from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carbohydrate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30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0.18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(solid)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0.09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ml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(liquid)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0.06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8933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50" baseline="505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650" spc="-89" baseline="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50" baseline="5050" dirty="0">
                          <a:latin typeface="Cambria"/>
                          <a:cs typeface="Cambria"/>
                        </a:rPr>
                        <a:t>B</a:t>
                      </a:r>
                      <a:r>
                        <a:rPr sz="700" dirty="0">
                          <a:latin typeface="Cambria"/>
                          <a:cs typeface="Cambria"/>
                        </a:rPr>
                        <a:t>2</a:t>
                      </a:r>
                      <a:r>
                        <a:rPr sz="1650" baseline="5050" dirty="0">
                          <a:latin typeface="Cambria"/>
                          <a:cs typeface="Cambria"/>
                        </a:rPr>
                        <a:t>/</a:t>
                      </a:r>
                      <a:r>
                        <a:rPr sz="1650" spc="-82" baseline="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50" spc="-15" baseline="5050" dirty="0">
                          <a:latin typeface="Cambria"/>
                          <a:cs typeface="Cambria"/>
                        </a:rPr>
                        <a:t>Riboflavin</a:t>
                      </a:r>
                      <a:endParaRPr sz="1650" baseline="5050">
                        <a:latin typeface="Cambria"/>
                        <a:cs typeface="Cambria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62865">
                        <a:lnSpc>
                          <a:spcPts val="1190"/>
                        </a:lnSpc>
                        <a:spcBef>
                          <a:spcPts val="225"/>
                        </a:spcBef>
                      </a:pPr>
                      <a:r>
                        <a:rPr sz="1650" baseline="505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650" spc="7" baseline="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50" baseline="5050" dirty="0">
                          <a:latin typeface="Cambria"/>
                          <a:cs typeface="Cambria"/>
                        </a:rPr>
                        <a:t>B</a:t>
                      </a:r>
                      <a:r>
                        <a:rPr sz="700" dirty="0">
                          <a:latin typeface="Cambria"/>
                          <a:cs typeface="Cambria"/>
                        </a:rPr>
                        <a:t>2</a:t>
                      </a:r>
                      <a:r>
                        <a:rPr sz="1650" baseline="5050" dirty="0">
                          <a:latin typeface="Cambria"/>
                          <a:cs typeface="Cambria"/>
                        </a:rPr>
                        <a:t>/Riboflavin</a:t>
                      </a:r>
                      <a:r>
                        <a:rPr sz="1650" spc="15" baseline="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50" baseline="5050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650" baseline="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50" baseline="5050" dirty="0">
                          <a:latin typeface="Cambria"/>
                          <a:cs typeface="Cambria"/>
                        </a:rPr>
                        <a:t>needed</a:t>
                      </a:r>
                      <a:r>
                        <a:rPr sz="1650" spc="22" baseline="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50" baseline="5050" dirty="0">
                          <a:latin typeface="Cambria"/>
                          <a:cs typeface="Cambria"/>
                        </a:rPr>
                        <a:t>for</a:t>
                      </a:r>
                      <a:r>
                        <a:rPr sz="1650" spc="22" baseline="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50" baseline="505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650" spc="15" baseline="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50" baseline="5050" dirty="0">
                          <a:latin typeface="Cambria"/>
                          <a:cs typeface="Cambria"/>
                        </a:rPr>
                        <a:t>release</a:t>
                      </a:r>
                      <a:r>
                        <a:rPr sz="1650" spc="22" baseline="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50" baseline="5050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650" baseline="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50" spc="-15" baseline="5050" dirty="0">
                          <a:latin typeface="Cambria"/>
                          <a:cs typeface="Cambria"/>
                        </a:rPr>
                        <a:t>energy</a:t>
                      </a:r>
                      <a:r>
                        <a:rPr sz="1650" spc="-15" baseline="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from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proteins,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fats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carbohydrates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0.18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(solid)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0.09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ml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(liquid)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0.06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8933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50" baseline="505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650" spc="-67" baseline="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50" spc="-15" baseline="5050" dirty="0">
                          <a:latin typeface="Cambria"/>
                          <a:cs typeface="Cambria"/>
                        </a:rPr>
                        <a:t>B</a:t>
                      </a:r>
                      <a:r>
                        <a:rPr sz="700" spc="-10" dirty="0">
                          <a:latin typeface="Cambria"/>
                          <a:cs typeface="Cambria"/>
                        </a:rPr>
                        <a:t>12</a:t>
                      </a:r>
                      <a:r>
                        <a:rPr sz="1650" spc="-15" baseline="5050" dirty="0">
                          <a:latin typeface="Cambria"/>
                          <a:cs typeface="Cambria"/>
                        </a:rPr>
                        <a:t>/</a:t>
                      </a:r>
                      <a:r>
                        <a:rPr sz="1650" spc="-60" baseline="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50" spc="-15" baseline="5050" dirty="0">
                          <a:latin typeface="Cambria"/>
                          <a:cs typeface="Cambria"/>
                        </a:rPr>
                        <a:t>Cyanocobalamin</a:t>
                      </a:r>
                      <a:endParaRPr sz="1650" baseline="5050">
                        <a:latin typeface="Cambria"/>
                        <a:cs typeface="Cambria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63500">
                        <a:lnSpc>
                          <a:spcPts val="1190"/>
                        </a:lnSpc>
                        <a:spcBef>
                          <a:spcPts val="225"/>
                        </a:spcBef>
                      </a:pPr>
                      <a:r>
                        <a:rPr sz="1650" baseline="505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650" spc="22" baseline="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50" baseline="5050" dirty="0">
                          <a:latin typeface="Cambria"/>
                          <a:cs typeface="Cambria"/>
                        </a:rPr>
                        <a:t>B</a:t>
                      </a:r>
                      <a:r>
                        <a:rPr sz="700" dirty="0">
                          <a:latin typeface="Cambria"/>
                          <a:cs typeface="Cambria"/>
                        </a:rPr>
                        <a:t>12</a:t>
                      </a:r>
                      <a:r>
                        <a:rPr sz="1650" baseline="5050" dirty="0">
                          <a:latin typeface="Cambria"/>
                          <a:cs typeface="Cambria"/>
                        </a:rPr>
                        <a:t>/Cyanocobalamin</a:t>
                      </a:r>
                      <a:r>
                        <a:rPr sz="1650" spc="22" baseline="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50" baseline="5050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650" spc="37" baseline="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50" baseline="5050" dirty="0">
                          <a:latin typeface="Cambria"/>
                          <a:cs typeface="Cambria"/>
                        </a:rPr>
                        <a:t>needed</a:t>
                      </a:r>
                      <a:r>
                        <a:rPr sz="1650" spc="30" baseline="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50" baseline="5050" dirty="0">
                          <a:latin typeface="Cambria"/>
                          <a:cs typeface="Cambria"/>
                        </a:rPr>
                        <a:t>for</a:t>
                      </a:r>
                      <a:r>
                        <a:rPr sz="1650" spc="37" baseline="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50" baseline="5050" dirty="0">
                          <a:latin typeface="Cambria"/>
                          <a:cs typeface="Cambria"/>
                        </a:rPr>
                        <a:t>red</a:t>
                      </a:r>
                      <a:r>
                        <a:rPr sz="1650" spc="30" baseline="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50" baseline="5050" dirty="0">
                          <a:latin typeface="Cambria"/>
                          <a:cs typeface="Cambria"/>
                        </a:rPr>
                        <a:t>blood</a:t>
                      </a:r>
                      <a:r>
                        <a:rPr sz="1650" spc="30" baseline="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50" spc="-30" baseline="5050" dirty="0">
                          <a:latin typeface="Cambria"/>
                          <a:cs typeface="Cambria"/>
                        </a:rPr>
                        <a:t>cell</a:t>
                      </a:r>
                      <a:r>
                        <a:rPr sz="1650" spc="-30" baseline="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production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0.36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µg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(solid)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0.18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µg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ml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(liquid)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0.12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µg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2305">
                <a:tc>
                  <a:txBody>
                    <a:bodyPr/>
                    <a:lstStyle/>
                    <a:p>
                      <a:pPr marL="6858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C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685" marR="63500" indent="-332740">
                        <a:lnSpc>
                          <a:spcPts val="1280"/>
                        </a:lnSpc>
                        <a:spcBef>
                          <a:spcPts val="55"/>
                        </a:spcBef>
                        <a:tabLst>
                          <a:tab pos="400685" algn="l"/>
                        </a:tabLst>
                      </a:pPr>
                      <a:r>
                        <a:rPr sz="1100" spc="-25" dirty="0">
                          <a:latin typeface="Cambria"/>
                          <a:cs typeface="Cambria"/>
                        </a:rPr>
                        <a:t>(i)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100" spc="17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</a:t>
                      </a:r>
                      <a:r>
                        <a:rPr sz="1100" spc="18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enhances</a:t>
                      </a:r>
                      <a:r>
                        <a:rPr sz="1100" spc="18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absorption</a:t>
                      </a:r>
                      <a:r>
                        <a:rPr sz="1100" spc="18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18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iron</a:t>
                      </a:r>
                      <a:r>
                        <a:rPr sz="1100" spc="17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from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non-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meat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sources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15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(solid)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/>
              <a:t>63</a:t>
            </a:fld>
            <a:endParaRPr sz="1200"/>
          </a:p>
        </p:txBody>
      </p:sp>
      <p:sp>
        <p:nvSpPr>
          <p:cNvPr id="2" name="object 2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54959" y="914652"/>
          <a:ext cx="7967345" cy="319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4860"/>
                <a:gridCol w="3601720"/>
                <a:gridCol w="2228215"/>
              </a:tblGrid>
              <a:tr h="3943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Component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Claims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5755">
                        <a:lnSpc>
                          <a:spcPts val="1290"/>
                        </a:lnSpc>
                      </a:pPr>
                      <a:r>
                        <a:rPr sz="1100" i="1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amount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required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685" marR="62230" indent="-332740">
                        <a:lnSpc>
                          <a:spcPts val="1280"/>
                        </a:lnSpc>
                        <a:spcBef>
                          <a:spcPts val="45"/>
                        </a:spcBef>
                        <a:tabLst>
                          <a:tab pos="400685" algn="l"/>
                        </a:tabLst>
                      </a:pPr>
                      <a:r>
                        <a:rPr sz="1100" spc="-20" dirty="0">
                          <a:latin typeface="Cambria"/>
                          <a:cs typeface="Cambria"/>
                        </a:rPr>
                        <a:t>(ii)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100" spc="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</a:t>
                      </a:r>
                      <a:r>
                        <a:rPr sz="1100" spc="3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contributes</a:t>
                      </a:r>
                      <a:r>
                        <a:rPr sz="1100" spc="3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1100" spc="3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3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absorption</a:t>
                      </a:r>
                      <a:r>
                        <a:rPr sz="1100" spc="3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3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iron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from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food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7.5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ml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(liquid)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5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52525"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685" marR="63500" indent="-342900">
                        <a:lnSpc>
                          <a:spcPts val="1280"/>
                        </a:lnSpc>
                        <a:spcBef>
                          <a:spcPts val="40"/>
                        </a:spcBef>
                        <a:buAutoNum type="romanLcParenBoth"/>
                        <a:tabLst>
                          <a:tab pos="400685" algn="l"/>
                          <a:tab pos="1026160" algn="l"/>
                          <a:tab pos="1273175" algn="l"/>
                          <a:tab pos="1748155" algn="l"/>
                          <a:tab pos="2094230" algn="l"/>
                          <a:tab pos="2546350" algn="l"/>
                          <a:tab pos="307086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D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helps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body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utilise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calcium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phosphorus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Cambria"/>
                        <a:buAutoNum type="romanLcParenBoth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00685" marR="63500" indent="-342900">
                        <a:lnSpc>
                          <a:spcPts val="1300"/>
                        </a:lnSpc>
                        <a:buAutoNum type="romanLcParenBoth"/>
                        <a:tabLst>
                          <a:tab pos="40068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100" spc="4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</a:t>
                      </a:r>
                      <a:r>
                        <a:rPr sz="1100" spc="4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spc="4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necessary</a:t>
                      </a:r>
                      <a:r>
                        <a:rPr sz="1100" spc="4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for</a:t>
                      </a:r>
                      <a:r>
                        <a:rPr sz="1100" spc="4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4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absorption</a:t>
                      </a:r>
                      <a:r>
                        <a:rPr sz="1100" spc="4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utilization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calcium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phosphorus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2.25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µg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(solid)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1.125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µg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ml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(liquid)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0.75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µg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89330"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protects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fat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in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body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tissues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from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oxidation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1.5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(solid)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0.75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ml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(liquid)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0.5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4572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25" dirty="0"/>
              <a:t>64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8987790" y="429259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30390" y="817216"/>
            <a:ext cx="2747645" cy="516255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10"/>
              </a:spcBef>
            </a:pPr>
            <a:r>
              <a:rPr sz="1100" dirty="0">
                <a:latin typeface="Cambria"/>
                <a:cs typeface="Cambria"/>
              </a:rPr>
              <a:t>TABLE</a:t>
            </a:r>
            <a:r>
              <a:rPr sz="1100" spc="-60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Cambria"/>
                <a:cs typeface="Cambria"/>
              </a:rPr>
              <a:t>IV</a:t>
            </a:r>
            <a:endParaRPr sz="11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10"/>
              </a:spcBef>
            </a:pPr>
            <a:r>
              <a:rPr sz="1100" spc="-10" dirty="0">
                <a:latin typeface="Cambria"/>
                <a:cs typeface="Cambria"/>
              </a:rPr>
              <a:t>CONDITIONS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mbria"/>
                <a:cs typeface="Cambria"/>
              </a:rPr>
              <a:t>FOR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mbria"/>
                <a:cs typeface="Cambria"/>
              </a:rPr>
              <a:t>OTHER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mbria"/>
                <a:cs typeface="Cambria"/>
              </a:rPr>
              <a:t>FUNCTION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mbria"/>
                <a:cs typeface="Cambria"/>
              </a:rPr>
              <a:t>CLAIMS</a:t>
            </a:r>
            <a:endParaRPr sz="1100">
              <a:latin typeface="Cambria"/>
              <a:cs typeface="Cambri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826005" y="1652269"/>
          <a:ext cx="7970520" cy="4930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5335"/>
                <a:gridCol w="1485900"/>
                <a:gridCol w="1087119"/>
                <a:gridCol w="1999614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Component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Claims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960" marR="256540" indent="-53340">
                        <a:lnSpc>
                          <a:spcPts val="1280"/>
                        </a:lnSpc>
                        <a:spcBef>
                          <a:spcPts val="45"/>
                        </a:spcBef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amount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92100">
                        <a:lnSpc>
                          <a:spcPts val="1265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required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Conditions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5829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Beta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glucan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5090" marR="59690" algn="just">
                        <a:lnSpc>
                          <a:spcPct val="9760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Beta</a:t>
                      </a:r>
                      <a:r>
                        <a:rPr sz="1100" spc="45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glucan</a:t>
                      </a:r>
                      <a:r>
                        <a:rPr sz="1100" spc="459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from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(state</a:t>
                      </a:r>
                      <a:r>
                        <a:rPr sz="1100" spc="38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38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source)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helps</a:t>
                      </a:r>
                      <a:r>
                        <a:rPr sz="1100" spc="34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1100" spc="34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reduce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cholesterol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0.75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ts val="130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serving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39725" marR="62865" indent="-287020" algn="just">
                        <a:lnSpc>
                          <a:spcPts val="1280"/>
                        </a:lnSpc>
                        <a:spcBef>
                          <a:spcPts val="45"/>
                        </a:spcBef>
                        <a:buAutoNum type="romanLcParenBoth"/>
                        <a:tabLst>
                          <a:tab pos="34099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Source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beta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glucan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shall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be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from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oat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barley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39090" marR="60325" indent="-286385" algn="just">
                        <a:lnSpc>
                          <a:spcPct val="97800"/>
                        </a:lnSpc>
                        <a:spcBef>
                          <a:spcPts val="1260"/>
                        </a:spcBef>
                        <a:buAutoNum type="romanLcParenBoth"/>
                        <a:tabLst>
                          <a:tab pos="34099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food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be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added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with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beta</a:t>
                      </a:r>
                      <a:r>
                        <a:rPr sz="1100" spc="254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glucan</a:t>
                      </a:r>
                      <a:r>
                        <a:rPr sz="1100" spc="24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shall</a:t>
                      </a:r>
                      <a:r>
                        <a:rPr sz="1100" spc="254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also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contain</a:t>
                      </a:r>
                      <a:r>
                        <a:rPr sz="11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total</a:t>
                      </a:r>
                      <a:r>
                        <a:rPr sz="11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dietary</a:t>
                      </a:r>
                      <a:r>
                        <a:rPr sz="11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fibre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30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not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less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than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amount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required</a:t>
                      </a:r>
                      <a:r>
                        <a:rPr sz="1100" spc="36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1100" spc="36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claim</a:t>
                      </a:r>
                      <a:r>
                        <a:rPr sz="1100" spc="36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as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“source”: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5529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3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(solids)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742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27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5529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1.5</a:t>
                      </a:r>
                      <a:r>
                        <a:rPr sz="11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ml</a:t>
                      </a:r>
                      <a:r>
                        <a:rPr sz="11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(liquids)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749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655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40995" marR="62865" indent="-274320" algn="just">
                        <a:lnSpc>
                          <a:spcPct val="97700"/>
                        </a:lnSpc>
                        <a:spcBef>
                          <a:spcPts val="62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(iii)</a:t>
                      </a:r>
                      <a:r>
                        <a:rPr sz="11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There</a:t>
                      </a:r>
                      <a:r>
                        <a:rPr sz="11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shall</a:t>
                      </a:r>
                      <a:r>
                        <a:rPr sz="11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be</a:t>
                      </a:r>
                      <a:r>
                        <a:rPr sz="11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written</a:t>
                      </a:r>
                      <a:r>
                        <a:rPr sz="11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on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17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label</a:t>
                      </a:r>
                      <a:r>
                        <a:rPr sz="1100" spc="18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17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following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statement: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7404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5295" marR="60325" algn="just">
                        <a:lnSpc>
                          <a:spcPct val="97800"/>
                        </a:lnSpc>
                        <a:spcBef>
                          <a:spcPts val="62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“Amount</a:t>
                      </a:r>
                      <a:r>
                        <a:rPr sz="1100" spc="3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recommended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for</a:t>
                      </a:r>
                      <a:r>
                        <a:rPr sz="11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cholesterol</a:t>
                      </a:r>
                      <a:r>
                        <a:rPr sz="11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lowering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effect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3</a:t>
                      </a:r>
                      <a:r>
                        <a:rPr sz="1100" spc="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day”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Beta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glucan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from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barley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soluble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fibre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965" indent="-228600" algn="just">
                        <a:lnSpc>
                          <a:spcPts val="127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(i)</a:t>
                      </a:r>
                      <a:r>
                        <a:rPr sz="1100" spc="3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Beta</a:t>
                      </a:r>
                      <a:r>
                        <a:rPr sz="1100" spc="17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glucan</a:t>
                      </a:r>
                      <a:r>
                        <a:rPr sz="1100" spc="18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from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27965" marR="59690" algn="just">
                        <a:lnSpc>
                          <a:spcPct val="9770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barley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soluble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fibre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helps</a:t>
                      </a:r>
                      <a:r>
                        <a:rPr sz="11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11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lower</a:t>
                      </a:r>
                      <a:r>
                        <a:rPr sz="11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rise</a:t>
                      </a:r>
                      <a:r>
                        <a:rPr sz="1100" spc="38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38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blood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6.5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100g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indent="-274320">
                        <a:lnSpc>
                          <a:spcPts val="1275"/>
                        </a:lnSpc>
                        <a:tabLst>
                          <a:tab pos="340995" algn="l"/>
                          <a:tab pos="815975" algn="l"/>
                          <a:tab pos="1355090" algn="l"/>
                          <a:tab pos="1668780" algn="l"/>
                        </a:tabLst>
                      </a:pPr>
                      <a:r>
                        <a:rPr sz="1100" spc="-25" dirty="0">
                          <a:latin typeface="Cambria"/>
                          <a:cs typeface="Cambria"/>
                        </a:rPr>
                        <a:t>(i)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This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claim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only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 marR="61594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permitted</a:t>
                      </a:r>
                      <a:r>
                        <a:rPr sz="1100" spc="4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in</a:t>
                      </a:r>
                      <a:r>
                        <a:rPr sz="1100" spc="45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cereal</a:t>
                      </a:r>
                      <a:r>
                        <a:rPr sz="1100" spc="4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cereal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based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product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4572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25" dirty="0"/>
              <a:t>65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8987790" y="429259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26005" y="914652"/>
          <a:ext cx="7970520" cy="55886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5335"/>
                <a:gridCol w="1485900"/>
                <a:gridCol w="1087119"/>
                <a:gridCol w="1999614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Component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Claims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960" indent="-53340">
                        <a:lnSpc>
                          <a:spcPts val="1275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Minimum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92100" marR="286385" indent="22860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amount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required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Conditions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552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965" algn="just">
                        <a:lnSpc>
                          <a:spcPts val="127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glucose</a:t>
                      </a:r>
                      <a:r>
                        <a:rPr sz="1100" spc="48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provided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27965" marR="59690" algn="just">
                        <a:lnSpc>
                          <a:spcPct val="97700"/>
                        </a:lnSpc>
                        <a:spcBef>
                          <a:spcPts val="15"/>
                        </a:spcBef>
                        <a:tabLst>
                          <a:tab pos="803910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that</a:t>
                      </a:r>
                      <a:r>
                        <a:rPr sz="11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beta</a:t>
                      </a:r>
                      <a:r>
                        <a:rPr sz="11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glucan</a:t>
                      </a:r>
                      <a:r>
                        <a:rPr sz="11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not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consumed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together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with</a:t>
                      </a:r>
                      <a:r>
                        <a:rPr sz="11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other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food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27965" marR="59690" indent="-228600" algn="just">
                        <a:lnSpc>
                          <a:spcPct val="9770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(ii)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Beta</a:t>
                      </a:r>
                      <a:r>
                        <a:rPr sz="1100" spc="18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glucan</a:t>
                      </a:r>
                      <a:r>
                        <a:rPr sz="1100" spc="17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from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barley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soluble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fibre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contributes</a:t>
                      </a:r>
                      <a:r>
                        <a:rPr sz="1100" spc="4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1100" spc="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reduction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30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3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rise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in</a:t>
                      </a:r>
                      <a:r>
                        <a:rPr sz="1100" spc="27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blood</a:t>
                      </a:r>
                      <a:r>
                        <a:rPr sz="1100" spc="27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glucose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provided</a:t>
                      </a:r>
                      <a:r>
                        <a:rPr sz="11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that</a:t>
                      </a:r>
                      <a:r>
                        <a:rPr sz="11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beta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glucan</a:t>
                      </a:r>
                      <a:r>
                        <a:rPr sz="1100" spc="37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spc="37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not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consumed</a:t>
                      </a:r>
                      <a:r>
                        <a:rPr sz="11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together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with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other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food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9725" indent="-273050" algn="just">
                        <a:lnSpc>
                          <a:spcPts val="1275"/>
                        </a:lnSpc>
                        <a:buAutoNum type="romanLcParenBoth" startAt="2"/>
                        <a:tabLst>
                          <a:tab pos="339725" algn="l"/>
                          <a:tab pos="34099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This</a:t>
                      </a:r>
                      <a:r>
                        <a:rPr sz="1100" spc="28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claim</a:t>
                      </a:r>
                      <a:r>
                        <a:rPr sz="1100" spc="29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spc="28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only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 marR="60960" algn="just">
                        <a:lnSpc>
                          <a:spcPct val="97700"/>
                        </a:lnSpc>
                        <a:spcBef>
                          <a:spcPts val="15"/>
                        </a:spcBef>
                        <a:tabLst>
                          <a:tab pos="1039494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permitted</a:t>
                      </a:r>
                      <a:r>
                        <a:rPr sz="1100" spc="38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for</a:t>
                      </a:r>
                      <a:r>
                        <a:rPr sz="1100" spc="39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product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where</a:t>
                      </a:r>
                      <a:r>
                        <a:rPr sz="11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macronutrient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profile</a:t>
                      </a:r>
                      <a:r>
                        <a:rPr sz="1100" spc="320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(carbohydrate,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protein</a:t>
                      </a:r>
                      <a:r>
                        <a:rPr sz="11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fat)</a:t>
                      </a:r>
                      <a:r>
                        <a:rPr sz="11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complies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with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Recommended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Nutrient</a:t>
                      </a:r>
                      <a:r>
                        <a:rPr sz="1100" spc="42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Intake</a:t>
                      </a:r>
                      <a:r>
                        <a:rPr sz="1100" spc="434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(RNI)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>
                        <a:lnSpc>
                          <a:spcPts val="1285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Malaysia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42900" marR="140335" indent="-276225">
                        <a:lnSpc>
                          <a:spcPct val="97700"/>
                        </a:lnSpc>
                        <a:buFont typeface="Cambria"/>
                        <a:buAutoNum type="romanLcParenBoth" startAt="3"/>
                        <a:tabLst>
                          <a:tab pos="342900" algn="l"/>
                          <a:tab pos="349885" algn="l"/>
                        </a:tabLst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There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shall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be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written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on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label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following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statement: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55295" marR="60960" algn="just">
                        <a:lnSpc>
                          <a:spcPct val="9790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“Before</a:t>
                      </a:r>
                      <a:r>
                        <a:rPr sz="1100" spc="229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deciding</a:t>
                      </a:r>
                      <a:r>
                        <a:rPr sz="11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1100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use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this</a:t>
                      </a:r>
                      <a:r>
                        <a:rPr sz="11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product</a:t>
                      </a:r>
                      <a:r>
                        <a:rPr sz="11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please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seek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3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advice</a:t>
                      </a:r>
                      <a:r>
                        <a:rPr sz="1100" spc="3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3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100" spc="3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health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professional”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7231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Beta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glucan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from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oat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soluble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fibre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marR="59690">
                        <a:lnSpc>
                          <a:spcPts val="1280"/>
                        </a:lnSpc>
                        <a:spcBef>
                          <a:spcPts val="4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Beta</a:t>
                      </a:r>
                      <a:r>
                        <a:rPr sz="11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glucan</a:t>
                      </a:r>
                      <a:r>
                        <a:rPr sz="11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from</a:t>
                      </a:r>
                      <a:r>
                        <a:rPr sz="11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oat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soluble</a:t>
                      </a:r>
                      <a:r>
                        <a:rPr sz="11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fibre</a:t>
                      </a:r>
                      <a:r>
                        <a:rPr sz="11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helps</a:t>
                      </a:r>
                      <a:r>
                        <a:rPr sz="11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to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85090" marR="59055">
                        <a:lnSpc>
                          <a:spcPts val="1280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lower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rise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blood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glucose</a:t>
                      </a:r>
                      <a:r>
                        <a:rPr sz="11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provided</a:t>
                      </a:r>
                      <a:r>
                        <a:rPr sz="11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that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85090" marR="59690">
                        <a:lnSpc>
                          <a:spcPts val="1280"/>
                        </a:lnSpc>
                        <a:spcBef>
                          <a:spcPts val="20"/>
                        </a:spcBef>
                        <a:tabLst>
                          <a:tab pos="909319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beta</a:t>
                      </a:r>
                      <a:r>
                        <a:rPr sz="1100" spc="204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glucon</a:t>
                      </a:r>
                      <a:r>
                        <a:rPr sz="1100" spc="20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spc="21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not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consumed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together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85090">
                        <a:lnSpc>
                          <a:spcPts val="126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with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other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food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6.5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9725" marR="61594" indent="-273050" algn="just">
                        <a:lnSpc>
                          <a:spcPts val="1280"/>
                        </a:lnSpc>
                        <a:spcBef>
                          <a:spcPts val="40"/>
                        </a:spcBef>
                        <a:buAutoNum type="romanLcParenBoth"/>
                        <a:tabLst>
                          <a:tab pos="34099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This</a:t>
                      </a:r>
                      <a:r>
                        <a:rPr sz="1100" spc="28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claim</a:t>
                      </a:r>
                      <a:r>
                        <a:rPr sz="1100" spc="29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spc="28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only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permitted</a:t>
                      </a:r>
                      <a:r>
                        <a:rPr sz="1100" spc="4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in</a:t>
                      </a:r>
                      <a:r>
                        <a:rPr sz="1100" spc="45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cereal</a:t>
                      </a:r>
                      <a:r>
                        <a:rPr sz="1100" spc="4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and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>
                        <a:lnSpc>
                          <a:spcPts val="126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cereal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based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product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39725" marR="60960" indent="-273050" algn="just">
                        <a:lnSpc>
                          <a:spcPct val="97700"/>
                        </a:lnSpc>
                        <a:spcBef>
                          <a:spcPts val="1250"/>
                        </a:spcBef>
                        <a:buAutoNum type="romanLcParenBoth" startAt="2"/>
                        <a:tabLst>
                          <a:tab pos="34099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This</a:t>
                      </a:r>
                      <a:r>
                        <a:rPr sz="1100" spc="28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claim</a:t>
                      </a:r>
                      <a:r>
                        <a:rPr sz="1100" spc="29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spc="28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only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permitted</a:t>
                      </a:r>
                      <a:r>
                        <a:rPr sz="1100" spc="38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for</a:t>
                      </a:r>
                      <a:r>
                        <a:rPr sz="1100" spc="39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product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where</a:t>
                      </a:r>
                      <a:r>
                        <a:rPr sz="11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macronutrient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profile</a:t>
                      </a:r>
                      <a:r>
                        <a:rPr sz="1100" spc="36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(carbohydrates,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proteins</a:t>
                      </a:r>
                      <a:r>
                        <a:rPr sz="1100" spc="49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49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fats)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complies</a:t>
                      </a:r>
                      <a:r>
                        <a:rPr sz="1100" spc="49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with</a:t>
                      </a:r>
                      <a:r>
                        <a:rPr sz="1100" spc="49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Recommended</a:t>
                      </a:r>
                      <a:r>
                        <a:rPr sz="1100" spc="43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Nutrient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Intake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(RNI)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Malaysia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4572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25" dirty="0"/>
              <a:t>66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8987790" y="429259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26005" y="914652"/>
          <a:ext cx="7970520" cy="54298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5335"/>
                <a:gridCol w="1485900"/>
                <a:gridCol w="1087119"/>
                <a:gridCol w="1999614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Component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Claims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960" indent="-53340">
                        <a:lnSpc>
                          <a:spcPts val="1275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Minimum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92100" marR="286385" indent="22860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amount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required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Conditions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4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indent="-274320" algn="just">
                        <a:lnSpc>
                          <a:spcPts val="127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(iii)</a:t>
                      </a:r>
                      <a:r>
                        <a:rPr sz="11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There</a:t>
                      </a:r>
                      <a:r>
                        <a:rPr sz="11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shall</a:t>
                      </a:r>
                      <a:r>
                        <a:rPr sz="11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be</a:t>
                      </a:r>
                      <a:r>
                        <a:rPr sz="11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written</a:t>
                      </a:r>
                      <a:r>
                        <a:rPr sz="11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on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 marR="60960" algn="just">
                        <a:lnSpc>
                          <a:spcPct val="9770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4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label</a:t>
                      </a:r>
                      <a:r>
                        <a:rPr sz="1100" spc="11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11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cereal</a:t>
                      </a:r>
                      <a:r>
                        <a:rPr sz="1100" spc="114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cereal</a:t>
                      </a:r>
                      <a:r>
                        <a:rPr sz="11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based</a:t>
                      </a:r>
                      <a:r>
                        <a:rPr sz="11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product</a:t>
                      </a:r>
                      <a:r>
                        <a:rPr sz="11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following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statement: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55295" marR="60960" algn="just">
                        <a:lnSpc>
                          <a:spcPct val="9760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“Before</a:t>
                      </a:r>
                      <a:r>
                        <a:rPr sz="1100" spc="229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deciding</a:t>
                      </a:r>
                      <a:r>
                        <a:rPr sz="1100" spc="22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1100" spc="229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use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this</a:t>
                      </a:r>
                      <a:r>
                        <a:rPr sz="11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product</a:t>
                      </a:r>
                      <a:r>
                        <a:rPr sz="11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please</a:t>
                      </a:r>
                      <a:r>
                        <a:rPr sz="11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seek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3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advice</a:t>
                      </a:r>
                      <a:r>
                        <a:rPr sz="1100" spc="3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3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100" spc="3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health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professional”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7231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Beta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glucan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from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yeast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marR="59690">
                        <a:lnSpc>
                          <a:spcPts val="1280"/>
                        </a:lnSpc>
                        <a:spcBef>
                          <a:spcPts val="45"/>
                        </a:spcBef>
                        <a:tabLst>
                          <a:tab pos="544830" algn="l"/>
                          <a:tab pos="1127125" algn="l"/>
                        </a:tabLst>
                      </a:pPr>
                      <a:r>
                        <a:rPr sz="1100" spc="-20" dirty="0">
                          <a:latin typeface="Cambria"/>
                          <a:cs typeface="Cambria"/>
                        </a:rPr>
                        <a:t>Beta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glucan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from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yeast</a:t>
                      </a:r>
                      <a:r>
                        <a:rPr sz="1100" spc="21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may</a:t>
                      </a:r>
                      <a:r>
                        <a:rPr sz="1100" spc="21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help</a:t>
                      </a:r>
                      <a:r>
                        <a:rPr sz="1100" spc="21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to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85090">
                        <a:lnSpc>
                          <a:spcPts val="1245"/>
                        </a:lnSpc>
                        <a:tabLst>
                          <a:tab pos="92265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support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immune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85090" marR="59690">
                        <a:lnSpc>
                          <a:spcPts val="1300"/>
                        </a:lnSpc>
                        <a:spcBef>
                          <a:spcPts val="40"/>
                        </a:spcBef>
                        <a:tabLst>
                          <a:tab pos="79311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system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associated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with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colds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0"/>
                        </a:lnSpc>
                        <a:tabLst>
                          <a:tab pos="949325" algn="l"/>
                        </a:tabLst>
                      </a:pPr>
                      <a:r>
                        <a:rPr sz="1100" spc="-20" dirty="0">
                          <a:latin typeface="Cambria"/>
                          <a:cs typeface="Cambria"/>
                        </a:rPr>
                        <a:t>0.05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ts val="130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serving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9725" marR="61594" indent="-273050" algn="just">
                        <a:lnSpc>
                          <a:spcPts val="1280"/>
                        </a:lnSpc>
                        <a:spcBef>
                          <a:spcPts val="45"/>
                        </a:spcBef>
                        <a:buAutoNum type="romanLcParenBoth"/>
                        <a:tabLst>
                          <a:tab pos="34099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Beta</a:t>
                      </a:r>
                      <a:r>
                        <a:rPr sz="1100" spc="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glucan</a:t>
                      </a:r>
                      <a:r>
                        <a:rPr sz="1100" spc="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from</a:t>
                      </a:r>
                      <a:r>
                        <a:rPr sz="1100" spc="34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yeast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shall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be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more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than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75%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on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 algn="just">
                        <a:lnSpc>
                          <a:spcPts val="126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dry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weight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basis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39725" marR="62865" indent="-273050" algn="just">
                        <a:lnSpc>
                          <a:spcPct val="97700"/>
                        </a:lnSpc>
                        <a:buAutoNum type="romanLcParenBoth" startAt="2"/>
                        <a:tabLst>
                          <a:tab pos="34099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There</a:t>
                      </a:r>
                      <a:r>
                        <a:rPr sz="11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shall</a:t>
                      </a:r>
                      <a:r>
                        <a:rPr sz="11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be</a:t>
                      </a:r>
                      <a:r>
                        <a:rPr sz="11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written</a:t>
                      </a:r>
                      <a:r>
                        <a:rPr sz="11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35" dirty="0">
                          <a:latin typeface="Cambria"/>
                          <a:cs typeface="Cambria"/>
                        </a:rPr>
                        <a:t>on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17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label</a:t>
                      </a:r>
                      <a:r>
                        <a:rPr sz="1100" spc="18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17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following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statement: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39725" marR="61594" algn="just">
                        <a:lnSpc>
                          <a:spcPct val="9770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“Amount</a:t>
                      </a:r>
                      <a:r>
                        <a:rPr sz="1100" spc="490" dirty="0">
                          <a:latin typeface="Cambria"/>
                          <a:cs typeface="Cambria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recommended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for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claim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effect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0.2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day”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5189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Beta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palmitin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6385" marR="59055" indent="-287020">
                        <a:lnSpc>
                          <a:spcPts val="1280"/>
                        </a:lnSpc>
                        <a:spcBef>
                          <a:spcPts val="45"/>
                        </a:spcBef>
                        <a:buAutoNum type="romanLcParenBoth"/>
                        <a:tabLst>
                          <a:tab pos="286385" algn="l"/>
                          <a:tab pos="915035" algn="l"/>
                          <a:tab pos="1297940" algn="l"/>
                        </a:tabLst>
                      </a:pPr>
                      <a:r>
                        <a:rPr sz="1100" spc="-20" dirty="0">
                          <a:latin typeface="Cambria"/>
                          <a:cs typeface="Cambria"/>
                        </a:rPr>
                        <a:t>Beta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palmitin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contributes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to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59690">
                        <a:lnSpc>
                          <a:spcPts val="1280"/>
                        </a:lnSpc>
                        <a:spcBef>
                          <a:spcPts val="20"/>
                        </a:spcBef>
                        <a:tabLst>
                          <a:tab pos="956944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increase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calcium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absorption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4480" marR="59055" indent="-285115">
                        <a:lnSpc>
                          <a:spcPts val="1300"/>
                        </a:lnSpc>
                        <a:spcBef>
                          <a:spcPts val="1190"/>
                        </a:spcBef>
                        <a:buAutoNum type="romanLcParenBoth" startAt="2"/>
                        <a:tabLst>
                          <a:tab pos="286385" algn="l"/>
                          <a:tab pos="915035" algn="l"/>
                          <a:tab pos="1297940" algn="l"/>
                        </a:tabLst>
                      </a:pPr>
                      <a:r>
                        <a:rPr sz="1100" spc="-20" dirty="0">
                          <a:latin typeface="Cambria"/>
                          <a:cs typeface="Cambria"/>
                        </a:rPr>
                        <a:t>Beta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palmitin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contributes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to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6695" marR="60960" indent="-169545">
                        <a:lnSpc>
                          <a:spcPts val="1280"/>
                        </a:lnSpc>
                        <a:spcBef>
                          <a:spcPts val="45"/>
                        </a:spcBef>
                        <a:buAutoNum type="romanLcParenBoth"/>
                        <a:tabLst>
                          <a:tab pos="22796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&gt;18</a:t>
                      </a:r>
                      <a:r>
                        <a:rPr sz="1100" spc="4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percent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C16:0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27965" marR="60960">
                        <a:lnSpc>
                          <a:spcPts val="1280"/>
                        </a:lnSpc>
                        <a:spcBef>
                          <a:spcPts val="20"/>
                        </a:spcBef>
                        <a:tabLst>
                          <a:tab pos="864869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content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based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on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27965" marR="60960">
                        <a:lnSpc>
                          <a:spcPts val="1280"/>
                        </a:lnSpc>
                        <a:spcBef>
                          <a:spcPts val="20"/>
                        </a:spcBef>
                        <a:tabLst>
                          <a:tab pos="74168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total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fatty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acids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sz="1100" spc="-25" dirty="0">
                          <a:latin typeface="Cambria"/>
                          <a:cs typeface="Cambria"/>
                        </a:rPr>
                        <a:t>Nil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4572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25" dirty="0"/>
              <a:t>67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8987790" y="429259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26005" y="914652"/>
          <a:ext cx="7970520" cy="5600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5335"/>
                <a:gridCol w="1485900"/>
                <a:gridCol w="1087119"/>
                <a:gridCol w="1999614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Component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Claims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960" indent="-53340">
                        <a:lnSpc>
                          <a:spcPts val="1275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Minimum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92100" marR="286385" indent="22860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amount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required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Conditions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525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6385" marR="59690">
                        <a:lnSpc>
                          <a:spcPts val="1300"/>
                        </a:lnSpc>
                        <a:spcBef>
                          <a:spcPts val="25"/>
                        </a:spcBef>
                        <a:tabLst>
                          <a:tab pos="126111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increase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fat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absorption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965" indent="-170815" algn="just">
                        <a:lnSpc>
                          <a:spcPts val="127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(ii)</a:t>
                      </a:r>
                      <a:r>
                        <a:rPr sz="11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&gt;</a:t>
                      </a:r>
                      <a:r>
                        <a:rPr sz="1100" spc="33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40</a:t>
                      </a:r>
                      <a:r>
                        <a:rPr sz="1100" spc="33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per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27965" marR="60960" algn="just">
                        <a:lnSpc>
                          <a:spcPct val="9770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cent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C16:0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in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sn-2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position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based</a:t>
                      </a:r>
                      <a:r>
                        <a:rPr sz="1100" spc="47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on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27965" marR="61594" algn="just">
                        <a:lnSpc>
                          <a:spcPts val="1300"/>
                        </a:lnSpc>
                        <a:spcBef>
                          <a:spcPts val="3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total</a:t>
                      </a:r>
                      <a:r>
                        <a:rPr sz="1100" spc="35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C16:0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content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72310">
                <a:tc>
                  <a:txBody>
                    <a:bodyPr/>
                    <a:lstStyle/>
                    <a:p>
                      <a:pPr marL="67945">
                        <a:lnSpc>
                          <a:spcPts val="130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Bifidobacterium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lactis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6695" marR="59690" indent="-227329">
                        <a:lnSpc>
                          <a:spcPct val="97500"/>
                        </a:lnSpc>
                        <a:spcBef>
                          <a:spcPts val="10"/>
                        </a:spcBef>
                        <a:buAutoNum type="romanLcParenBoth"/>
                        <a:tabLst>
                          <a:tab pos="227965" algn="l"/>
                          <a:tab pos="758825" algn="l"/>
                          <a:tab pos="129603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Bifidobacterium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lactis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helps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improve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beneficial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intestinal</a:t>
                      </a:r>
                      <a:r>
                        <a:rPr sz="1100" spc="50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microflora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Cambria"/>
                        <a:buAutoNum type="romanLcParenBoth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26695" marR="59690" indent="-212090">
                        <a:lnSpc>
                          <a:spcPct val="97800"/>
                        </a:lnSpc>
                        <a:buAutoNum type="romanLcParenBoth"/>
                        <a:tabLst>
                          <a:tab pos="227965" algn="l"/>
                          <a:tab pos="758825" algn="l"/>
                          <a:tab pos="1224915" algn="l"/>
                          <a:tab pos="129603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Bifidobacterium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lactis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helps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reduce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the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27965" marR="59690">
                        <a:lnSpc>
                          <a:spcPts val="1280"/>
                        </a:lnSpc>
                        <a:spcBef>
                          <a:spcPts val="55"/>
                        </a:spcBef>
                        <a:tabLst>
                          <a:tab pos="130111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incidence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diarrhea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tabLst>
                          <a:tab pos="445770" algn="l"/>
                          <a:tab pos="813435" algn="l"/>
                        </a:tabLst>
                      </a:pPr>
                      <a:r>
                        <a:rPr sz="1100" spc="-50" dirty="0">
                          <a:latin typeface="Cambria"/>
                          <a:cs typeface="Cambria"/>
                        </a:rPr>
                        <a:t>1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x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10</a:t>
                      </a:r>
                      <a:r>
                        <a:rPr sz="1050" spc="-37" baseline="19841" dirty="0">
                          <a:latin typeface="Cambria"/>
                          <a:cs typeface="Cambria"/>
                        </a:rPr>
                        <a:t>6</a:t>
                      </a:r>
                      <a:endParaRPr sz="1050" baseline="19841">
                        <a:latin typeface="Cambria"/>
                        <a:cs typeface="Cambria"/>
                      </a:endParaRPr>
                    </a:p>
                    <a:p>
                      <a:pPr marL="67945" marR="60960">
                        <a:lnSpc>
                          <a:spcPct val="97700"/>
                        </a:lnSpc>
                        <a:spcBef>
                          <a:spcPts val="10"/>
                        </a:spcBef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viable</a:t>
                      </a:r>
                      <a:r>
                        <a:rPr sz="11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cells</a:t>
                      </a:r>
                      <a:r>
                        <a:rPr sz="11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gram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0960" algn="just">
                        <a:lnSpc>
                          <a:spcPct val="97600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These</a:t>
                      </a:r>
                      <a:r>
                        <a:rPr sz="1100" spc="30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claims</a:t>
                      </a:r>
                      <a:r>
                        <a:rPr sz="1100" spc="30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are</a:t>
                      </a:r>
                      <a:r>
                        <a:rPr sz="1100" spc="29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only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permitted</a:t>
                      </a:r>
                      <a:r>
                        <a:rPr sz="1100" spc="45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in</a:t>
                      </a:r>
                      <a:r>
                        <a:rPr sz="1100" spc="4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infant</a:t>
                      </a:r>
                      <a:r>
                        <a:rPr sz="1100" spc="4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formula,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follow-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up</a:t>
                      </a:r>
                      <a:r>
                        <a:rPr sz="11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formula,</a:t>
                      </a:r>
                      <a:r>
                        <a:rPr sz="11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formulated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milk</a:t>
                      </a:r>
                      <a:r>
                        <a:rPr sz="11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powder</a:t>
                      </a:r>
                      <a:r>
                        <a:rPr sz="11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for</a:t>
                      </a:r>
                      <a:r>
                        <a:rPr sz="11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children</a:t>
                      </a:r>
                      <a:r>
                        <a:rPr sz="11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cereal</a:t>
                      </a:r>
                      <a:r>
                        <a:rPr sz="1100" spc="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based</a:t>
                      </a:r>
                      <a:r>
                        <a:rPr sz="1100" spc="4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food</a:t>
                      </a:r>
                      <a:r>
                        <a:rPr sz="1100" spc="4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for</a:t>
                      </a:r>
                      <a:r>
                        <a:rPr sz="1100" spc="4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infant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children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89330">
                <a:tc>
                  <a:txBody>
                    <a:bodyPr/>
                    <a:lstStyle/>
                    <a:p>
                      <a:pPr marL="67945" marR="138430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Calcium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3-hydroxy-3-methyl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butyrate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monohydrate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(CaHMB)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6060" marR="59690" indent="-216535">
                        <a:lnSpc>
                          <a:spcPts val="1300"/>
                        </a:lnSpc>
                        <a:spcBef>
                          <a:spcPts val="25"/>
                        </a:spcBef>
                        <a:buAutoNum type="romanLcParenBoth"/>
                        <a:tabLst>
                          <a:tab pos="227965" algn="l"/>
                          <a:tab pos="823594" algn="l"/>
                          <a:tab pos="129603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CaHMB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helps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regain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strength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Cambria"/>
                        <a:buAutoNum type="romanLcParenBoth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26060" marR="60960" indent="-216535">
                        <a:lnSpc>
                          <a:spcPts val="1280"/>
                        </a:lnSpc>
                        <a:buAutoNum type="romanLcParenBoth"/>
                        <a:tabLst>
                          <a:tab pos="227965" algn="l"/>
                          <a:tab pos="88455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CaHMB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supports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tissue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building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785" marR="61594">
                        <a:lnSpc>
                          <a:spcPts val="1300"/>
                        </a:lnSpc>
                        <a:spcBef>
                          <a:spcPts val="25"/>
                        </a:spcBef>
                        <a:tabLst>
                          <a:tab pos="81216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1.5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serving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1594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This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claim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only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permitted</a:t>
                      </a:r>
                      <a:r>
                        <a:rPr sz="11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in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formula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dietary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foods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67945" marR="59055">
                        <a:lnSpc>
                          <a:spcPts val="1300"/>
                        </a:lnSpc>
                        <a:spcBef>
                          <a:spcPts val="25"/>
                        </a:spcBef>
                        <a:tabLst>
                          <a:tab pos="1593215" algn="l"/>
                          <a:tab pos="2094230" algn="l"/>
                          <a:tab pos="246634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Galactooligosaccharide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(GOS)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polydextrose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(PDX)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mixture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965" indent="-228600">
                        <a:lnSpc>
                          <a:spcPts val="1275"/>
                        </a:lnSpc>
                        <a:tabLst>
                          <a:tab pos="708025" algn="l"/>
                          <a:tab pos="116522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(i)</a:t>
                      </a:r>
                      <a:r>
                        <a:rPr sz="1100" spc="3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GOS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PDX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27965" marR="59055">
                        <a:lnSpc>
                          <a:spcPts val="1280"/>
                        </a:lnSpc>
                        <a:spcBef>
                          <a:spcPts val="60"/>
                        </a:spcBef>
                        <a:tabLst>
                          <a:tab pos="976630" algn="l"/>
                          <a:tab pos="135001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mixture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prebiotic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ts val="127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0.4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100ml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57785" marR="60960">
                        <a:lnSpc>
                          <a:spcPts val="1280"/>
                        </a:lnSpc>
                        <a:spcBef>
                          <a:spcPts val="60"/>
                        </a:spcBef>
                        <a:tabLst>
                          <a:tab pos="520700" algn="l"/>
                          <a:tab pos="814705" algn="l"/>
                        </a:tabLst>
                      </a:pPr>
                      <a:r>
                        <a:rPr sz="1100" spc="-20" dirty="0">
                          <a:latin typeface="Cambria"/>
                          <a:cs typeface="Cambria"/>
                        </a:rPr>
                        <a:t>(0.2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100ml</a:t>
                      </a:r>
                      <a:r>
                        <a:rPr sz="11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GOS</a:t>
                      </a:r>
                      <a:r>
                        <a:rPr sz="11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and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57785">
                        <a:lnSpc>
                          <a:spcPts val="1245"/>
                        </a:lnSpc>
                        <a:tabLst>
                          <a:tab pos="81216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0.2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per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57785">
                        <a:lnSpc>
                          <a:spcPts val="126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ml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PDX)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ts val="1275"/>
                        </a:lnSpc>
                        <a:tabLst>
                          <a:tab pos="340995" algn="l"/>
                          <a:tab pos="1297940" algn="l"/>
                        </a:tabLst>
                      </a:pPr>
                      <a:r>
                        <a:rPr sz="1100" spc="-25" dirty="0">
                          <a:latin typeface="Cambria"/>
                          <a:cs typeface="Cambria"/>
                        </a:rPr>
                        <a:t>(i)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Mixture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containing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 marR="60960">
                        <a:lnSpc>
                          <a:spcPts val="1280"/>
                        </a:lnSpc>
                        <a:spcBef>
                          <a:spcPts val="60"/>
                        </a:spcBef>
                        <a:tabLst>
                          <a:tab pos="1131570" algn="l"/>
                          <a:tab pos="170624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50</a:t>
                      </a:r>
                      <a:r>
                        <a:rPr sz="1100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3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cent</a:t>
                      </a:r>
                      <a:r>
                        <a:rPr sz="1100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(weight</a:t>
                      </a:r>
                      <a:r>
                        <a:rPr sz="1100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weight)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GOS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and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 marR="61594">
                        <a:lnSpc>
                          <a:spcPts val="1280"/>
                        </a:lnSpc>
                        <a:tabLst>
                          <a:tab pos="752475" algn="l"/>
                          <a:tab pos="1468120" algn="l"/>
                        </a:tabLst>
                      </a:pPr>
                      <a:r>
                        <a:rPr sz="1100" spc="-25" dirty="0">
                          <a:latin typeface="Cambria"/>
                          <a:cs typeface="Cambria"/>
                        </a:rPr>
                        <a:t>50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percent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(weight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weight)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PDX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4572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25" dirty="0"/>
              <a:t>68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8987790" y="429259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26005" y="914652"/>
          <a:ext cx="7970520" cy="5429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5335"/>
                <a:gridCol w="1485900"/>
                <a:gridCol w="1087119"/>
                <a:gridCol w="1999614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Component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Claims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960" indent="-53340">
                        <a:lnSpc>
                          <a:spcPts val="1275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Minimum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92100" marR="286385" indent="22860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amount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required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Conditions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61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965" indent="-228600">
                        <a:lnSpc>
                          <a:spcPts val="1275"/>
                        </a:lnSpc>
                        <a:tabLst>
                          <a:tab pos="708025" algn="l"/>
                          <a:tab pos="116522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(ii)</a:t>
                      </a:r>
                      <a:r>
                        <a:rPr sz="11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GOS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PDX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27965" marR="59055">
                        <a:lnSpc>
                          <a:spcPts val="1280"/>
                        </a:lnSpc>
                        <a:spcBef>
                          <a:spcPts val="65"/>
                        </a:spcBef>
                        <a:tabLst>
                          <a:tab pos="976630" algn="l"/>
                          <a:tab pos="135001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mixture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bifidogenic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indent="-285115" algn="just">
                        <a:lnSpc>
                          <a:spcPts val="127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(ii)</a:t>
                      </a:r>
                      <a:r>
                        <a:rPr sz="1100" spc="4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These</a:t>
                      </a:r>
                      <a:r>
                        <a:rPr sz="1100" spc="229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claims</a:t>
                      </a:r>
                      <a:r>
                        <a:rPr sz="1100" spc="23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are</a:t>
                      </a:r>
                      <a:r>
                        <a:rPr sz="1100" spc="23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only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 marR="60325" algn="just">
                        <a:lnSpc>
                          <a:spcPct val="9770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permitted</a:t>
                      </a:r>
                      <a:r>
                        <a:rPr sz="1100" spc="40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in</a:t>
                      </a:r>
                      <a:r>
                        <a:rPr sz="1100" spc="40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infant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formula</a:t>
                      </a:r>
                      <a:r>
                        <a:rPr sz="1100" spc="34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34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follow-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up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formula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34870">
                <a:tc>
                  <a:txBody>
                    <a:bodyPr/>
                    <a:lstStyle/>
                    <a:p>
                      <a:pPr marL="89535">
                        <a:lnSpc>
                          <a:spcPts val="129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Oligofructose-inulin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mixture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59690" algn="just">
                        <a:lnSpc>
                          <a:spcPts val="1280"/>
                        </a:lnSpc>
                        <a:spcBef>
                          <a:spcPts val="45"/>
                        </a:spcBef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Oligofructose-inulin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mixture</a:t>
                      </a:r>
                      <a:r>
                        <a:rPr sz="1100" spc="27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helps</a:t>
                      </a:r>
                      <a:r>
                        <a:rPr sz="1100" spc="28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to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 marR="59055" algn="just">
                        <a:lnSpc>
                          <a:spcPts val="1280"/>
                        </a:lnSpc>
                        <a:spcBef>
                          <a:spcPts val="20"/>
                        </a:spcBef>
                        <a:tabLst>
                          <a:tab pos="956310" algn="l"/>
                          <a:tab pos="119380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increase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calcium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absorption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and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 marR="59055" algn="just">
                        <a:lnSpc>
                          <a:spcPts val="1280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increase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bone</a:t>
                      </a:r>
                      <a:r>
                        <a:rPr sz="11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mineral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density</a:t>
                      </a:r>
                      <a:r>
                        <a:rPr sz="1100" spc="18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when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taken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with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calcium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rich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food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2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serving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marR="62230" indent="-274320">
                        <a:lnSpc>
                          <a:spcPts val="1280"/>
                        </a:lnSpc>
                        <a:spcBef>
                          <a:spcPts val="45"/>
                        </a:spcBef>
                        <a:buAutoNum type="romanLcParenBoth"/>
                        <a:tabLst>
                          <a:tab pos="340995" algn="l"/>
                          <a:tab pos="129857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Oligofructose-inulin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mixture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containing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 marR="60325">
                        <a:lnSpc>
                          <a:spcPts val="1280"/>
                        </a:lnSpc>
                        <a:spcBef>
                          <a:spcPts val="20"/>
                        </a:spcBef>
                        <a:tabLst>
                          <a:tab pos="1020444" algn="l"/>
                          <a:tab pos="158178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shorter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chain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inulin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(oligofructose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DP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3-9)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and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>
                        <a:lnSpc>
                          <a:spcPts val="124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longer</a:t>
                      </a:r>
                      <a:r>
                        <a:rPr sz="11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chain</a:t>
                      </a:r>
                      <a:r>
                        <a:rPr sz="11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inulin</a:t>
                      </a:r>
                      <a:r>
                        <a:rPr sz="11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(inulin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>
                        <a:lnSpc>
                          <a:spcPts val="1285"/>
                        </a:lnSpc>
                        <a:tabLst>
                          <a:tab pos="999490" algn="l"/>
                          <a:tab pos="1315720" algn="l"/>
                          <a:tab pos="158369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DP≥10)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in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	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50:50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>
                        <a:lnSpc>
                          <a:spcPts val="130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ratio</a:t>
                      </a:r>
                      <a:r>
                        <a:rPr sz="11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±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10%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each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39725" marR="62230" indent="-273050" algn="just">
                        <a:lnSpc>
                          <a:spcPct val="97900"/>
                        </a:lnSpc>
                        <a:buAutoNum type="romanLcParenBoth" startAt="2"/>
                        <a:tabLst>
                          <a:tab pos="34099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Total</a:t>
                      </a:r>
                      <a:r>
                        <a:rPr sz="11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fructant</a:t>
                      </a:r>
                      <a:r>
                        <a:rPr sz="11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content</a:t>
                      </a:r>
                      <a:r>
                        <a:rPr sz="11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in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mixture</a:t>
                      </a:r>
                      <a:r>
                        <a:rPr sz="11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shall</a:t>
                      </a:r>
                      <a:r>
                        <a:rPr sz="11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be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more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than</a:t>
                      </a:r>
                      <a:r>
                        <a:rPr sz="11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90</a:t>
                      </a:r>
                      <a:r>
                        <a:rPr sz="11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cent</a:t>
                      </a:r>
                      <a:r>
                        <a:rPr sz="11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on</a:t>
                      </a:r>
                      <a:r>
                        <a:rPr sz="11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dry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weight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basis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7210">
                <a:tc>
                  <a:txBody>
                    <a:bodyPr/>
                    <a:lstStyle/>
                    <a:p>
                      <a:pPr marL="67945" marR="61594">
                        <a:lnSpc>
                          <a:spcPts val="1280"/>
                        </a:lnSpc>
                        <a:spcBef>
                          <a:spcPts val="45"/>
                        </a:spcBef>
                        <a:tabLst>
                          <a:tab pos="1579880" algn="l"/>
                          <a:tab pos="2110105" algn="l"/>
                          <a:tab pos="2498725" algn="l"/>
                          <a:tab pos="2614295" algn="l"/>
                          <a:tab pos="292227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Oligosaccharide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mixture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containing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galactooligosaccharide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(GOS)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long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chain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ts val="1265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fructooligosaccharide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(lcFOS)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59055">
                        <a:lnSpc>
                          <a:spcPts val="1280"/>
                        </a:lnSpc>
                        <a:spcBef>
                          <a:spcPts val="45"/>
                        </a:spcBef>
                        <a:tabLst>
                          <a:tab pos="78549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Oligosaccharide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mixture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containing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 marR="59055">
                        <a:lnSpc>
                          <a:spcPts val="1280"/>
                        </a:lnSpc>
                        <a:spcBef>
                          <a:spcPts val="20"/>
                        </a:spcBef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GOS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lcFOS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helps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improve</a:t>
                      </a:r>
                      <a:r>
                        <a:rPr sz="1100" spc="14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14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gut</a:t>
                      </a:r>
                      <a:r>
                        <a:rPr sz="1100" spc="14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or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 marR="59055">
                        <a:lnSpc>
                          <a:spcPts val="1280"/>
                        </a:lnSpc>
                        <a:spcBef>
                          <a:spcPts val="20"/>
                        </a:spcBef>
                        <a:tabLst>
                          <a:tab pos="92329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intestinal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immune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system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infant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59690">
                        <a:lnSpc>
                          <a:spcPts val="1280"/>
                        </a:lnSpc>
                        <a:spcBef>
                          <a:spcPts val="4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component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(oligosaccharide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 marR="60325">
                        <a:lnSpc>
                          <a:spcPts val="1280"/>
                        </a:lnSpc>
                        <a:spcBef>
                          <a:spcPts val="20"/>
                        </a:spcBef>
                        <a:tabLst>
                          <a:tab pos="488950" algn="l"/>
                          <a:tab pos="735330" algn="l"/>
                          <a:tab pos="94932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mixture)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shall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be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0.8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ts val="126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ml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marR="61594" indent="-288290">
                        <a:lnSpc>
                          <a:spcPts val="1280"/>
                        </a:lnSpc>
                        <a:spcBef>
                          <a:spcPts val="45"/>
                        </a:spcBef>
                        <a:buAutoNum type="romanLcParenBoth"/>
                        <a:tabLst>
                          <a:tab pos="340995" algn="l"/>
                          <a:tab pos="145796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Oligosaccharide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mixture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containing</a:t>
                      </a:r>
                      <a:r>
                        <a:rPr sz="1100" spc="16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90</a:t>
                      </a:r>
                      <a:r>
                        <a:rPr sz="1100" spc="17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16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cent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 marR="60960">
                        <a:lnSpc>
                          <a:spcPts val="1280"/>
                        </a:lnSpc>
                        <a:spcBef>
                          <a:spcPts val="20"/>
                        </a:spcBef>
                        <a:tabLst>
                          <a:tab pos="1033780" algn="l"/>
                          <a:tab pos="146812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(weight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weight)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GOS</a:t>
                      </a:r>
                      <a:r>
                        <a:rPr sz="1100" spc="21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21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</a:t>
                      </a:r>
                      <a:r>
                        <a:rPr sz="1100" spc="21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22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cent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>
                        <a:lnSpc>
                          <a:spcPts val="126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(weight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weight)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lcFOS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39090" marR="60325" indent="-286385" algn="just">
                        <a:lnSpc>
                          <a:spcPct val="97600"/>
                        </a:lnSpc>
                        <a:buAutoNum type="romanLcParenBoth" startAt="2"/>
                        <a:tabLst>
                          <a:tab pos="34099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This</a:t>
                      </a:r>
                      <a:r>
                        <a:rPr sz="1100" spc="28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claim</a:t>
                      </a:r>
                      <a:r>
                        <a:rPr sz="1100" spc="29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spc="28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only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permitted</a:t>
                      </a:r>
                      <a:r>
                        <a:rPr sz="1100" spc="40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in</a:t>
                      </a:r>
                      <a:r>
                        <a:rPr sz="1100" spc="40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infant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formula</a:t>
                      </a:r>
                      <a:r>
                        <a:rPr sz="1100" spc="34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34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follow-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up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formula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4572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25" dirty="0"/>
              <a:t>69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8987790" y="429259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26005" y="914652"/>
          <a:ext cx="7970520" cy="5438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5335"/>
                <a:gridCol w="1485900"/>
                <a:gridCol w="1087119"/>
                <a:gridCol w="1999614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Component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Claims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960" indent="-53340">
                        <a:lnSpc>
                          <a:spcPts val="1275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Minimum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92100" marR="286385" indent="22860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amount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required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Conditions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2325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785" algn="just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(i)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Oligosaccharide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27965" marR="58419" algn="just">
                        <a:lnSpc>
                          <a:spcPct val="9770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mixture</a:t>
                      </a:r>
                      <a:r>
                        <a:rPr sz="1100" spc="3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containing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GOS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lcFOS</a:t>
                      </a:r>
                      <a:r>
                        <a:rPr sz="11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prebiotic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945" marR="228600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0.4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ml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25425" indent="-172720">
                        <a:lnSpc>
                          <a:spcPts val="1275"/>
                        </a:lnSpc>
                        <a:tabLst>
                          <a:tab pos="145796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(i)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Oligosaccharide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mixture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25425" marR="61594">
                        <a:lnSpc>
                          <a:spcPts val="1280"/>
                        </a:lnSpc>
                        <a:spcBef>
                          <a:spcPts val="65"/>
                        </a:spcBef>
                        <a:tabLst>
                          <a:tab pos="1009650" algn="l"/>
                          <a:tab pos="1316990" algn="l"/>
                          <a:tab pos="167386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containing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90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cent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(weight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weight)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GOS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and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25425" marR="61594">
                        <a:lnSpc>
                          <a:spcPts val="1290"/>
                        </a:lnSpc>
                        <a:tabLst>
                          <a:tab pos="590550" algn="l"/>
                          <a:tab pos="1003935" algn="l"/>
                          <a:tab pos="1470025" algn="l"/>
                        </a:tabLst>
                      </a:pPr>
                      <a:r>
                        <a:rPr sz="1100" spc="-25" dirty="0">
                          <a:latin typeface="Cambria"/>
                          <a:cs typeface="Cambria"/>
                        </a:rPr>
                        <a:t>10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cent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(weight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weight)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lcFOS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89801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115" marR="58419" indent="-227329">
                        <a:lnSpc>
                          <a:spcPts val="1280"/>
                        </a:lnSpc>
                        <a:spcBef>
                          <a:spcPts val="25"/>
                        </a:spcBef>
                        <a:buAutoNum type="romanLcParenBoth" startAt="2"/>
                        <a:tabLst>
                          <a:tab pos="28638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Oligosaccharide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mixture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containing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GOS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lcFOS</a:t>
                      </a:r>
                      <a:r>
                        <a:rPr sz="11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>
                        <a:lnSpc>
                          <a:spcPts val="127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bifidogenic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84480" marR="59055" indent="-234950">
                        <a:lnSpc>
                          <a:spcPct val="97700"/>
                        </a:lnSpc>
                        <a:buAutoNum type="romanLcParenBoth" startAt="3"/>
                        <a:tabLst>
                          <a:tab pos="286385" algn="l"/>
                          <a:tab pos="695960" algn="l"/>
                          <a:tab pos="108267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Oligosaccharide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mixture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containing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GOS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lcFOS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helps</a:t>
                      </a:r>
                      <a:r>
                        <a:rPr sz="1100" spc="4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1100" spc="4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increase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intestinal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bifidobacteria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39725" marR="60325" indent="-283845" algn="just">
                        <a:lnSpc>
                          <a:spcPct val="97700"/>
                        </a:lnSpc>
                        <a:spcBef>
                          <a:spcPts val="1265"/>
                        </a:spcBef>
                        <a:buAutoNum type="romanLcParenBoth" startAt="2"/>
                        <a:tabLst>
                          <a:tab pos="340995" algn="l"/>
                          <a:tab pos="135445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These</a:t>
                      </a:r>
                      <a:r>
                        <a:rPr sz="1100" spc="22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claims</a:t>
                      </a:r>
                      <a:r>
                        <a:rPr sz="1100" spc="23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are</a:t>
                      </a:r>
                      <a:r>
                        <a:rPr sz="1100" spc="229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only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permitted</a:t>
                      </a:r>
                      <a:r>
                        <a:rPr sz="1100" spc="40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in</a:t>
                      </a:r>
                      <a:r>
                        <a:rPr sz="1100" spc="40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infant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formula,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follow-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up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formula</a:t>
                      </a:r>
                      <a:r>
                        <a:rPr sz="1100" spc="15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16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formulated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milk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powder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for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children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Cambria"/>
                        <a:buAutoNum type="romanLcParenBoth" startAt="2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39090" marR="60960" indent="-283210" algn="just">
                        <a:lnSpc>
                          <a:spcPct val="97600"/>
                        </a:lnSpc>
                        <a:buAutoNum type="romanLcParenBoth" startAt="2"/>
                        <a:tabLst>
                          <a:tab pos="340995" algn="l"/>
                          <a:tab pos="1255395" algn="l"/>
                        </a:tabLst>
                      </a:pPr>
                      <a:r>
                        <a:rPr sz="1100" spc="-25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component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(oligosaccharide</a:t>
                      </a:r>
                      <a:r>
                        <a:rPr sz="11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mixture)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shall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not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exceed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0.8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ml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1606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23126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6385" marR="59055" indent="-228600">
                        <a:lnSpc>
                          <a:spcPct val="97600"/>
                        </a:lnSpc>
                        <a:spcBef>
                          <a:spcPts val="620"/>
                        </a:spcBef>
                        <a:tabLst>
                          <a:tab pos="695960" algn="l"/>
                          <a:tab pos="855980" algn="l"/>
                          <a:tab pos="108267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(iv)</a:t>
                      </a:r>
                      <a:r>
                        <a:rPr sz="1100" spc="-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Oligosaccharide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mixture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containing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GOS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lcFOS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helps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maintain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good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intestinal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environment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6135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Resistant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dextrin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or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resistant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maltodextrin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59055" algn="just">
                        <a:lnSpc>
                          <a:spcPct val="9770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Resistant</a:t>
                      </a:r>
                      <a:r>
                        <a:rPr sz="1100" spc="14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dextrin</a:t>
                      </a:r>
                      <a:r>
                        <a:rPr sz="1100" spc="14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or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resistant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maltodextrin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soluble</a:t>
                      </a:r>
                      <a:r>
                        <a:rPr sz="1100" spc="14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dietary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 marR="59690" algn="just">
                        <a:lnSpc>
                          <a:spcPts val="128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fibre</a:t>
                      </a:r>
                      <a:r>
                        <a:rPr sz="1100" spc="21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that</a:t>
                      </a:r>
                      <a:r>
                        <a:rPr sz="1100" spc="22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helps</a:t>
                      </a:r>
                      <a:r>
                        <a:rPr sz="1100" spc="21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regulate</a:t>
                      </a:r>
                      <a:r>
                        <a:rPr sz="1100" spc="12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or</a:t>
                      </a:r>
                      <a:r>
                        <a:rPr sz="1100" spc="13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promote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ts val="128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2.5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57785">
                        <a:lnSpc>
                          <a:spcPts val="131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serving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0960" algn="just">
                        <a:lnSpc>
                          <a:spcPct val="97700"/>
                        </a:lnSpc>
                        <a:tabLst>
                          <a:tab pos="887730" algn="l"/>
                          <a:tab pos="140589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Addition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claim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for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resistant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dextrin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or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resistant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maltodextrin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are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not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permitted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6675" algn="just">
                        <a:lnSpc>
                          <a:spcPts val="129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in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infant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formula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3658233" y="9954230"/>
            <a:ext cx="256540" cy="20447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>
                <a:latin typeface="Cambria"/>
                <a:cs typeface="Cambria"/>
              </a:rPr>
              <a:t>7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855970" y="436879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3" y="807467"/>
            <a:ext cx="5759450" cy="350964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1200" b="1" spc="-10" dirty="0">
                <a:latin typeface="Cambria"/>
                <a:cs typeface="Cambria"/>
              </a:rPr>
              <a:t>Pindaan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peraturan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Cambria"/>
                <a:cs typeface="Cambria"/>
              </a:rPr>
              <a:t>18</a:t>
            </a:r>
            <a:r>
              <a:rPr sz="1000" b="1" spc="-25" dirty="0">
                <a:latin typeface="Cambria"/>
                <a:cs typeface="Cambria"/>
              </a:rPr>
              <a:t>A</a:t>
            </a:r>
            <a:endParaRPr sz="10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spcBef>
                <a:spcPts val="670"/>
              </a:spcBef>
              <a:buAutoNum type="arabicPeriod" startAt="5"/>
              <a:tabLst>
                <a:tab pos="469265" algn="l"/>
              </a:tabLst>
            </a:pPr>
            <a:r>
              <a:rPr sz="1200" spc="-10" dirty="0">
                <a:latin typeface="Cambria"/>
                <a:cs typeface="Cambria"/>
              </a:rPr>
              <a:t>Peraturan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18</a:t>
            </a:r>
            <a:r>
              <a:rPr sz="1000" dirty="0">
                <a:latin typeface="Cambria"/>
                <a:cs typeface="Cambria"/>
              </a:rPr>
              <a:t>A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Peraturan-Peraturan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ibu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dipinda—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80"/>
              </a:spcBef>
              <a:buFont typeface="Cambria"/>
              <a:buAutoNum type="arabicPeriod" startAt="5"/>
            </a:pPr>
            <a:endParaRPr sz="1200">
              <a:latin typeface="Cambria"/>
              <a:cs typeface="Cambria"/>
            </a:endParaRPr>
          </a:p>
          <a:p>
            <a:pPr marL="926465" lvl="1" indent="-457200">
              <a:lnSpc>
                <a:spcPct val="100000"/>
              </a:lnSpc>
              <a:buFont typeface="Cambria"/>
              <a:buAutoNum type="alphaLcParenBoth"/>
              <a:tabLst>
                <a:tab pos="926465" algn="l"/>
              </a:tabLst>
            </a:pP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memasukkan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selepas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subperaturan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(1)</a:t>
            </a:r>
            <a:r>
              <a:rPr sz="1200" spc="-9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subperaturan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yang</a:t>
            </a:r>
            <a:r>
              <a:rPr sz="1200" spc="-8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690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marL="926465" marR="5715" indent="228600">
              <a:lnSpc>
                <a:spcPct val="146700"/>
              </a:lnSpc>
            </a:pPr>
            <a:r>
              <a:rPr sz="1200" dirty="0">
                <a:latin typeface="Cambria"/>
                <a:cs typeface="Cambria"/>
              </a:rPr>
              <a:t>“(1</a:t>
            </a:r>
            <a:r>
              <a:rPr sz="1000" dirty="0">
                <a:latin typeface="Cambria"/>
                <a:cs typeface="Cambria"/>
              </a:rPr>
              <a:t>A</a:t>
            </a:r>
            <a:r>
              <a:rPr sz="1200" dirty="0">
                <a:latin typeface="Cambria"/>
                <a:cs typeface="Cambria"/>
              </a:rPr>
              <a:t>)</a:t>
            </a:r>
            <a:r>
              <a:rPr sz="1200" spc="14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Akuan</a:t>
            </a:r>
            <a:r>
              <a:rPr sz="1200" spc="16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15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menonjolkan</a:t>
            </a:r>
            <a:r>
              <a:rPr sz="1200" spc="16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tiada</a:t>
            </a:r>
            <a:r>
              <a:rPr sz="1200" spc="15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penambahan</a:t>
            </a:r>
            <a:r>
              <a:rPr sz="1200" spc="16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gula</a:t>
            </a:r>
            <a:r>
              <a:rPr sz="1200" spc="155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boleh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dimasukkan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pada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label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jika—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10"/>
              </a:spcBef>
            </a:pPr>
            <a:endParaRPr sz="1200">
              <a:latin typeface="Cambria"/>
              <a:cs typeface="Cambria"/>
            </a:endParaRPr>
          </a:p>
          <a:p>
            <a:pPr marL="2070100" marR="5080" lvl="2" indent="-457200">
              <a:lnSpc>
                <a:spcPct val="146700"/>
              </a:lnSpc>
              <a:buFont typeface="Cambria"/>
              <a:buAutoNum type="alphaLcParenBoth"/>
              <a:tabLst>
                <a:tab pos="2070100" algn="l"/>
              </a:tabLst>
            </a:pPr>
            <a:r>
              <a:rPr sz="1200" dirty="0">
                <a:latin typeface="Cambria"/>
                <a:cs typeface="Cambria"/>
              </a:rPr>
              <a:t>tiada</a:t>
            </a:r>
            <a:r>
              <a:rPr sz="1200" spc="15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gula</a:t>
            </a:r>
            <a:r>
              <a:rPr sz="1200" spc="16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daripada</a:t>
            </a:r>
            <a:r>
              <a:rPr sz="1200" spc="160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apa-</a:t>
            </a:r>
            <a:r>
              <a:rPr sz="1200" dirty="0">
                <a:latin typeface="Cambria"/>
                <a:cs typeface="Cambria"/>
              </a:rPr>
              <a:t>apa</a:t>
            </a:r>
            <a:r>
              <a:rPr sz="1200" spc="16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jenis</a:t>
            </a:r>
            <a:r>
              <a:rPr sz="1200" spc="16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telah</a:t>
            </a:r>
            <a:r>
              <a:rPr sz="1200" spc="155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ditambah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kepada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makanan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itu;</a:t>
            </a:r>
            <a:endParaRPr sz="1200">
              <a:latin typeface="Cambria"/>
              <a:cs typeface="Cambria"/>
            </a:endParaRPr>
          </a:p>
          <a:p>
            <a:pPr lvl="2">
              <a:lnSpc>
                <a:spcPct val="100000"/>
              </a:lnSpc>
              <a:spcBef>
                <a:spcPts val="690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marL="2070100" marR="6350" lvl="2" indent="-457200">
              <a:lnSpc>
                <a:spcPct val="146700"/>
              </a:lnSpc>
              <a:spcBef>
                <a:spcPts val="5"/>
              </a:spcBef>
              <a:buFont typeface="Cambria"/>
              <a:buAutoNum type="alphaLcParenBoth"/>
              <a:tabLst>
                <a:tab pos="2070100" algn="l"/>
                <a:tab pos="2961005" algn="l"/>
                <a:tab pos="3430270" algn="l"/>
                <a:tab pos="4053204" algn="l"/>
                <a:tab pos="5237480" algn="l"/>
              </a:tabLst>
            </a:pPr>
            <a:r>
              <a:rPr sz="1200" spc="-10" dirty="0">
                <a:latin typeface="Cambria"/>
                <a:cs typeface="Cambria"/>
              </a:rPr>
              <a:t>makanan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5" dirty="0">
                <a:latin typeface="Cambria"/>
                <a:cs typeface="Cambria"/>
              </a:rPr>
              <a:t>itu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tidak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mengandungi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ramuan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mengandungi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gula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sebagai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ramuan;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02528" y="4559932"/>
            <a:ext cx="1934845" cy="561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200">
              <a:lnSpc>
                <a:spcPct val="146700"/>
              </a:lnSpc>
              <a:spcBef>
                <a:spcPts val="100"/>
              </a:spcBef>
              <a:tabLst>
                <a:tab pos="469265" algn="l"/>
                <a:tab pos="1240155" algn="l"/>
                <a:tab pos="1588770" algn="l"/>
                <a:tab pos="1609725" algn="l"/>
              </a:tabLst>
            </a:pPr>
            <a:r>
              <a:rPr sz="1200" i="1" spc="-25" dirty="0">
                <a:latin typeface="Cambria"/>
                <a:cs typeface="Cambria"/>
              </a:rPr>
              <a:t>(c)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makanan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5" dirty="0">
                <a:latin typeface="Cambria"/>
                <a:cs typeface="Cambria"/>
              </a:rPr>
              <a:t>itu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0" dirty="0">
                <a:latin typeface="Cambria"/>
                <a:cs typeface="Cambria"/>
              </a:rPr>
              <a:t>tidak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mengandungi</a:t>
            </a:r>
            <a:r>
              <a:rPr sz="1200" dirty="0">
                <a:latin typeface="Times New Roman"/>
                <a:cs typeface="Times New Roman"/>
              </a:rPr>
              <a:t>		</a:t>
            </a:r>
            <a:r>
              <a:rPr sz="1200" spc="-20" dirty="0">
                <a:latin typeface="Cambria"/>
                <a:cs typeface="Cambria"/>
              </a:rPr>
              <a:t>gula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81681" y="4559932"/>
            <a:ext cx="1597025" cy="561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244" marR="5080" indent="-43180">
              <a:lnSpc>
                <a:spcPct val="146700"/>
              </a:lnSpc>
              <a:spcBef>
                <a:spcPts val="100"/>
              </a:spcBef>
              <a:tabLst>
                <a:tab pos="614045" algn="l"/>
                <a:tab pos="1075055" algn="l"/>
              </a:tabLst>
            </a:pPr>
            <a:r>
              <a:rPr sz="1200" spc="-10" dirty="0">
                <a:latin typeface="Cambria"/>
                <a:cs typeface="Cambria"/>
              </a:rPr>
              <a:t>mengandungi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ramuan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yang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menggantikan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23606" y="4559932"/>
            <a:ext cx="337185" cy="561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530" marR="5080" indent="-37465">
              <a:lnSpc>
                <a:spcPct val="146700"/>
              </a:lnSpc>
              <a:spcBef>
                <a:spcPts val="100"/>
              </a:spcBef>
            </a:pPr>
            <a:r>
              <a:rPr sz="1200" spc="-20" dirty="0">
                <a:latin typeface="Cambria"/>
                <a:cs typeface="Cambria"/>
              </a:rPr>
              <a:t>yang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gula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16346" y="5181973"/>
            <a:ext cx="4844415" cy="3529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55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yang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ditambah;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dan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690"/>
              </a:spcBef>
            </a:pPr>
            <a:endParaRPr sz="1200">
              <a:latin typeface="Cambria"/>
              <a:cs typeface="Cambria"/>
            </a:endParaRPr>
          </a:p>
          <a:p>
            <a:pPr marL="1155700" marR="5715" indent="-457200" algn="just">
              <a:lnSpc>
                <a:spcPct val="146700"/>
              </a:lnSpc>
            </a:pPr>
            <a:r>
              <a:rPr sz="1200" i="1" dirty="0">
                <a:latin typeface="Cambria"/>
                <a:cs typeface="Cambria"/>
              </a:rPr>
              <a:t>(d)</a:t>
            </a:r>
            <a:r>
              <a:rPr sz="1200" spc="380" dirty="0">
                <a:latin typeface="Times New Roman"/>
                <a:cs typeface="Times New Roman"/>
              </a:rPr>
              <a:t>   </a:t>
            </a:r>
            <a:r>
              <a:rPr sz="1200" dirty="0">
                <a:latin typeface="Cambria"/>
                <a:cs typeface="Cambria"/>
              </a:rPr>
              <a:t>kandungan</a:t>
            </a:r>
            <a:r>
              <a:rPr sz="1200" spc="229" dirty="0">
                <a:latin typeface="Times New Roman"/>
                <a:cs typeface="Times New Roman"/>
              </a:rPr>
              <a:t>   </a:t>
            </a:r>
            <a:r>
              <a:rPr sz="1200" dirty="0">
                <a:latin typeface="Cambria"/>
                <a:cs typeface="Cambria"/>
              </a:rPr>
              <a:t>gula</a:t>
            </a:r>
            <a:r>
              <a:rPr sz="1200" spc="235" dirty="0">
                <a:latin typeface="Times New Roman"/>
                <a:cs typeface="Times New Roman"/>
              </a:rPr>
              <a:t>   </a:t>
            </a:r>
            <a:r>
              <a:rPr sz="1200" dirty="0">
                <a:latin typeface="Cambria"/>
                <a:cs typeface="Cambria"/>
              </a:rPr>
              <a:t>dalam</a:t>
            </a:r>
            <a:r>
              <a:rPr sz="1200" spc="49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makanan</a:t>
            </a:r>
            <a:r>
              <a:rPr sz="1200" spc="229" dirty="0">
                <a:latin typeface="Times New Roman"/>
                <a:cs typeface="Times New Roman"/>
              </a:rPr>
              <a:t>   </a:t>
            </a:r>
            <a:r>
              <a:rPr sz="1200" dirty="0">
                <a:latin typeface="Cambria"/>
                <a:cs typeface="Cambria"/>
              </a:rPr>
              <a:t>itu</a:t>
            </a:r>
            <a:r>
              <a:rPr sz="1200" spc="229" dirty="0">
                <a:latin typeface="Times New Roman"/>
                <a:cs typeface="Times New Roman"/>
              </a:rPr>
              <a:t>   </a:t>
            </a:r>
            <a:r>
              <a:rPr sz="1200" spc="-10" dirty="0">
                <a:latin typeface="Cambria"/>
                <a:cs typeface="Cambria"/>
              </a:rPr>
              <a:t>sendiri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tidak</a:t>
            </a:r>
            <a:r>
              <a:rPr sz="1200" spc="3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meningkat</a:t>
            </a:r>
            <a:r>
              <a:rPr sz="1200" spc="3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melebihi</a:t>
            </a:r>
            <a:r>
              <a:rPr sz="1200" spc="3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kadar</a:t>
            </a:r>
            <a:r>
              <a:rPr sz="1200" spc="3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3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disumbangkan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oleh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ramuan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makanan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itu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apa-</a:t>
            </a:r>
            <a:r>
              <a:rPr sz="1200" dirty="0">
                <a:latin typeface="Cambria"/>
                <a:cs typeface="Cambria"/>
              </a:rPr>
              <a:t>apa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jua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cara.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14"/>
              </a:spcBef>
            </a:pPr>
            <a:endParaRPr sz="1200">
              <a:latin typeface="Cambria"/>
              <a:cs typeface="Cambria"/>
            </a:endParaRPr>
          </a:p>
          <a:p>
            <a:pPr marL="12700" marR="5080" indent="228600" algn="just">
              <a:lnSpc>
                <a:spcPct val="146700"/>
              </a:lnSpc>
            </a:pPr>
            <a:r>
              <a:rPr sz="1200" dirty="0">
                <a:latin typeface="Cambria"/>
                <a:cs typeface="Cambria"/>
              </a:rPr>
              <a:t>(1</a:t>
            </a:r>
            <a:r>
              <a:rPr sz="1000" dirty="0">
                <a:latin typeface="Cambria"/>
                <a:cs typeface="Cambria"/>
              </a:rPr>
              <a:t>B</a:t>
            </a:r>
            <a:r>
              <a:rPr sz="1200" dirty="0">
                <a:latin typeface="Cambria"/>
                <a:cs typeface="Cambria"/>
              </a:rPr>
              <a:t>)</a:t>
            </a:r>
            <a:r>
              <a:rPr sz="1200" spc="39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Jika</a:t>
            </a:r>
            <a:r>
              <a:rPr sz="1200" spc="240" dirty="0">
                <a:latin typeface="Times New Roman"/>
                <a:cs typeface="Times New Roman"/>
              </a:rPr>
              <a:t>   </a:t>
            </a:r>
            <a:r>
              <a:rPr sz="1200" dirty="0">
                <a:latin typeface="Cambria"/>
                <a:cs typeface="Cambria"/>
              </a:rPr>
              <a:t>suatu</a:t>
            </a:r>
            <a:r>
              <a:rPr sz="1200" spc="240" dirty="0">
                <a:latin typeface="Times New Roman"/>
                <a:cs typeface="Times New Roman"/>
              </a:rPr>
              <a:t>   </a:t>
            </a:r>
            <a:r>
              <a:rPr sz="1200" dirty="0">
                <a:latin typeface="Cambria"/>
                <a:cs typeface="Cambria"/>
              </a:rPr>
              <a:t>akuan</a:t>
            </a:r>
            <a:r>
              <a:rPr sz="1200" spc="240" dirty="0">
                <a:latin typeface="Times New Roman"/>
                <a:cs typeface="Times New Roman"/>
              </a:rPr>
              <a:t>   </a:t>
            </a:r>
            <a:r>
              <a:rPr sz="1200" dirty="0">
                <a:latin typeface="Cambria"/>
                <a:cs typeface="Cambria"/>
              </a:rPr>
              <a:t>tiada</a:t>
            </a:r>
            <a:r>
              <a:rPr sz="1200" spc="240" dirty="0">
                <a:latin typeface="Times New Roman"/>
                <a:cs typeface="Times New Roman"/>
              </a:rPr>
              <a:t>   </a:t>
            </a:r>
            <a:r>
              <a:rPr sz="1200" dirty="0">
                <a:latin typeface="Cambria"/>
                <a:cs typeface="Cambria"/>
              </a:rPr>
              <a:t>penambahan</a:t>
            </a:r>
            <a:r>
              <a:rPr sz="1200" spc="235" dirty="0">
                <a:latin typeface="Times New Roman"/>
                <a:cs typeface="Times New Roman"/>
              </a:rPr>
              <a:t>   </a:t>
            </a:r>
            <a:r>
              <a:rPr sz="1200" dirty="0">
                <a:latin typeface="Cambria"/>
                <a:cs typeface="Cambria"/>
              </a:rPr>
              <a:t>gula</a:t>
            </a:r>
            <a:r>
              <a:rPr sz="1200" spc="245" dirty="0">
                <a:latin typeface="Times New Roman"/>
                <a:cs typeface="Times New Roman"/>
              </a:rPr>
              <a:t>   </a:t>
            </a:r>
            <a:r>
              <a:rPr sz="1200" spc="-10" dirty="0">
                <a:latin typeface="Cambria"/>
                <a:cs typeface="Cambria"/>
              </a:rPr>
              <a:t>dibuat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bagi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apa-</a:t>
            </a:r>
            <a:r>
              <a:rPr sz="1200" dirty="0">
                <a:latin typeface="Cambria"/>
                <a:cs typeface="Cambria"/>
              </a:rPr>
              <a:t>apa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makanan,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kandungan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gula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berlaku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secara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semula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jadi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dalam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makanan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itu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hendaklah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dinyatakan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dalam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100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g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atau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dalam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100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ml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bagi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setiap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hidangan.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5"/>
              </a:spcBef>
            </a:pPr>
            <a:endParaRPr sz="1200">
              <a:latin typeface="Cambria"/>
              <a:cs typeface="Cambria"/>
            </a:endParaRPr>
          </a:p>
          <a:p>
            <a:pPr marL="12700" marR="6985" indent="228600" algn="just">
              <a:lnSpc>
                <a:spcPct val="146700"/>
              </a:lnSpc>
            </a:pPr>
            <a:r>
              <a:rPr sz="1200" dirty="0">
                <a:latin typeface="Cambria"/>
                <a:cs typeface="Cambria"/>
              </a:rPr>
              <a:t>(1</a:t>
            </a:r>
            <a:r>
              <a:rPr sz="1000" dirty="0">
                <a:latin typeface="Cambria"/>
                <a:cs typeface="Cambria"/>
              </a:rPr>
              <a:t>C</a:t>
            </a:r>
            <a:r>
              <a:rPr sz="1200" dirty="0">
                <a:latin typeface="Cambria"/>
                <a:cs typeface="Cambria"/>
              </a:rPr>
              <a:t>)</a:t>
            </a:r>
            <a:r>
              <a:rPr sz="1200" spc="409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Bagi</a:t>
            </a:r>
            <a:r>
              <a:rPr sz="1200" spc="37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maksud</a:t>
            </a:r>
            <a:r>
              <a:rPr sz="1200" spc="36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peraturan</a:t>
            </a:r>
            <a:r>
              <a:rPr sz="1200" spc="37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ini,</a:t>
            </a:r>
            <a:r>
              <a:rPr sz="1200" spc="36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“gula”</a:t>
            </a:r>
            <a:r>
              <a:rPr sz="1200" spc="405" dirty="0">
                <a:latin typeface="Cambria"/>
                <a:cs typeface="Cambria"/>
              </a:rPr>
              <a:t>  </a:t>
            </a:r>
            <a:r>
              <a:rPr sz="1200" dirty="0">
                <a:latin typeface="Cambria"/>
                <a:cs typeface="Cambria"/>
              </a:rPr>
              <a:t>termasuk</a:t>
            </a:r>
            <a:r>
              <a:rPr sz="1200" spc="365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semua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monosakarida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disakarida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ditambah.”;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dan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4572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25" dirty="0"/>
              <a:t>70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8987790" y="429259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26005" y="914652"/>
          <a:ext cx="7970520" cy="56051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5335"/>
                <a:gridCol w="1485900"/>
                <a:gridCol w="1087119"/>
                <a:gridCol w="1999614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Component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Claims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960" indent="-53340">
                        <a:lnSpc>
                          <a:spcPts val="1275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Minimum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92100" marR="286385" indent="22860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amount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required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Conditions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7840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59690">
                        <a:lnSpc>
                          <a:spcPts val="1300"/>
                        </a:lnSpc>
                        <a:spcBef>
                          <a:spcPts val="25"/>
                        </a:spcBef>
                        <a:tabLst>
                          <a:tab pos="105283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regular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bowel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movement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391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6385" marR="59055" indent="-287020">
                        <a:lnSpc>
                          <a:spcPts val="1290"/>
                        </a:lnSpc>
                        <a:spcBef>
                          <a:spcPts val="35"/>
                        </a:spcBef>
                        <a:tabLst>
                          <a:tab pos="286385" algn="l"/>
                          <a:tab pos="892810" algn="l"/>
                          <a:tab pos="983615" algn="l"/>
                        </a:tabLst>
                      </a:pPr>
                      <a:r>
                        <a:rPr sz="1100" spc="-25" dirty="0">
                          <a:latin typeface="Cambria"/>
                          <a:cs typeface="Cambria"/>
                        </a:rPr>
                        <a:t>(i)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Resistant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dextrin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or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resistant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59690">
                        <a:lnSpc>
                          <a:spcPts val="1280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maltodextrin</a:t>
                      </a:r>
                      <a:r>
                        <a:rPr sz="1100" spc="3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spc="4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prebiotic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4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serving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6675" marR="62865">
                        <a:lnSpc>
                          <a:spcPts val="1290"/>
                        </a:lnSpc>
                        <a:spcBef>
                          <a:spcPts val="3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16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17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amount</a:t>
                      </a:r>
                      <a:r>
                        <a:rPr sz="1100" spc="16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that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must</a:t>
                      </a:r>
                      <a:r>
                        <a:rPr sz="11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be</a:t>
                      </a:r>
                      <a:r>
                        <a:rPr sz="11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present</a:t>
                      </a:r>
                      <a:r>
                        <a:rPr sz="11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in</a:t>
                      </a:r>
                      <a:r>
                        <a:rPr sz="11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food</a:t>
                      </a:r>
                      <a:r>
                        <a:rPr sz="11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to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6675" marR="62230">
                        <a:lnSpc>
                          <a:spcPts val="1280"/>
                        </a:lnSpc>
                        <a:spcBef>
                          <a:spcPts val="10"/>
                        </a:spcBef>
                        <a:tabLst>
                          <a:tab pos="480695" algn="l"/>
                          <a:tab pos="842010" algn="l"/>
                          <a:tab pos="1334135" algn="l"/>
                          <a:tab pos="1829435" algn="l"/>
                        </a:tabLst>
                      </a:pPr>
                      <a:r>
                        <a:rPr sz="1100" spc="-20" dirty="0">
                          <a:latin typeface="Cambria"/>
                          <a:cs typeface="Cambria"/>
                        </a:rPr>
                        <a:t>give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claim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effect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proposed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be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8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day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8178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6385" marR="59055" indent="-287020" algn="just">
                        <a:lnSpc>
                          <a:spcPct val="97600"/>
                        </a:lnSpc>
                        <a:spcBef>
                          <a:spcPts val="620"/>
                        </a:spcBef>
                        <a:tabLst>
                          <a:tab pos="892810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(ii)</a:t>
                      </a:r>
                      <a:r>
                        <a:rPr sz="1100" spc="4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Resistant</a:t>
                      </a:r>
                      <a:r>
                        <a:rPr sz="1100" spc="26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dextrin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or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resistant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maltodextrin</a:t>
                      </a:r>
                      <a:r>
                        <a:rPr sz="1100" spc="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spc="4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bifidogenic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1480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6385" marR="59055" indent="-287020">
                        <a:lnSpc>
                          <a:spcPct val="97800"/>
                        </a:lnSpc>
                        <a:spcBef>
                          <a:spcPts val="620"/>
                        </a:spcBef>
                        <a:tabLst>
                          <a:tab pos="892810" algn="l"/>
                          <a:tab pos="916940" algn="l"/>
                          <a:tab pos="98361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(iii)</a:t>
                      </a:r>
                      <a:r>
                        <a:rPr sz="11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Resistant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dextrin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or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resistant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maltodextrin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helps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increase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intestinal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bifidobacteria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24333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6385" marR="59055" indent="-287020">
                        <a:lnSpc>
                          <a:spcPct val="97400"/>
                        </a:lnSpc>
                        <a:spcBef>
                          <a:spcPts val="620"/>
                        </a:spcBef>
                        <a:tabLst>
                          <a:tab pos="892810" algn="l"/>
                          <a:tab pos="983615" algn="l"/>
                        </a:tabLst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(iv)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Resistant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dextrin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or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resistant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maltodextrin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helps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maintain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good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intestinal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environment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784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DHA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ARA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59690">
                        <a:lnSpc>
                          <a:spcPts val="1300"/>
                        </a:lnSpc>
                        <a:spcBef>
                          <a:spcPts val="25"/>
                        </a:spcBef>
                        <a:tabLst>
                          <a:tab pos="901700" algn="l"/>
                          <a:tab pos="1224280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DHA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ARA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helps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contribute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in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the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60960">
                        <a:lnSpc>
                          <a:spcPts val="1300"/>
                        </a:lnSpc>
                        <a:spcBef>
                          <a:spcPts val="25"/>
                        </a:spcBef>
                        <a:tabLst>
                          <a:tab pos="430530" algn="l"/>
                          <a:tab pos="83121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100" spc="15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combination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17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mg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ts val="1195"/>
                        </a:lnSpc>
                        <a:tabLst>
                          <a:tab pos="408305" algn="l"/>
                          <a:tab pos="776605" algn="l"/>
                        </a:tabLst>
                      </a:pPr>
                      <a:r>
                        <a:rPr sz="1100" spc="-25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1594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This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claim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only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permitted</a:t>
                      </a:r>
                      <a:r>
                        <a:rPr sz="11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in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infant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formula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product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4572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25" dirty="0"/>
              <a:t>71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8987790" y="429259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26005" y="914652"/>
          <a:ext cx="7970520" cy="5434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5335"/>
                <a:gridCol w="1485900"/>
                <a:gridCol w="1087119"/>
                <a:gridCol w="1999614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Component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Claims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960" indent="-53340">
                        <a:lnSpc>
                          <a:spcPts val="1275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Minimum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92100" marR="286385" indent="22860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amount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required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Conditions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60960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visual</a:t>
                      </a:r>
                      <a:r>
                        <a:rPr sz="11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development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infant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DHA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34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mg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 marR="60960">
                        <a:lnSpc>
                          <a:spcPts val="1280"/>
                        </a:lnSpc>
                        <a:spcBef>
                          <a:spcPts val="65"/>
                        </a:spcBef>
                        <a:tabLst>
                          <a:tab pos="408305" algn="l"/>
                          <a:tab pos="776605" algn="l"/>
                        </a:tabLst>
                      </a:pPr>
                      <a:r>
                        <a:rPr sz="1100" spc="-25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kcal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ARA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31265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D-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ribose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945" marR="58419" algn="just">
                        <a:lnSpc>
                          <a:spcPct val="97700"/>
                        </a:lnSpc>
                        <a:tabLst>
                          <a:tab pos="1007110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D-ribose</a:t>
                      </a:r>
                      <a:r>
                        <a:rPr sz="1100" spc="484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helps</a:t>
                      </a:r>
                      <a:r>
                        <a:rPr sz="1100" spc="49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promote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energy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recovery</a:t>
                      </a:r>
                      <a:r>
                        <a:rPr sz="1100" spc="28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during</a:t>
                      </a:r>
                      <a:r>
                        <a:rPr sz="1100" spc="28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or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 marR="59055" algn="just">
                        <a:lnSpc>
                          <a:spcPts val="1280"/>
                        </a:lnSpc>
                        <a:spcBef>
                          <a:spcPts val="50"/>
                        </a:spcBef>
                        <a:tabLst>
                          <a:tab pos="92646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after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physical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activities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3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serving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39725" marR="61594" indent="-273050" algn="just">
                        <a:lnSpc>
                          <a:spcPct val="97700"/>
                        </a:lnSpc>
                        <a:buAutoNum type="romanLcParenBoth"/>
                        <a:tabLst>
                          <a:tab pos="34099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This</a:t>
                      </a:r>
                      <a:r>
                        <a:rPr sz="1100" spc="28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claim</a:t>
                      </a:r>
                      <a:r>
                        <a:rPr sz="1100" spc="29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spc="28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only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permitted</a:t>
                      </a:r>
                      <a:r>
                        <a:rPr sz="1100" spc="49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in</a:t>
                      </a:r>
                      <a:r>
                        <a:rPr sz="1100" spc="24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formula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dietary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foods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Cambria"/>
                        <a:buAutoNum type="romanLcParenBoth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39725" marR="62230" indent="-273050" algn="just">
                        <a:lnSpc>
                          <a:spcPct val="97700"/>
                        </a:lnSpc>
                        <a:buAutoNum type="romanLcParenBoth"/>
                        <a:tabLst>
                          <a:tab pos="34099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There</a:t>
                      </a:r>
                      <a:r>
                        <a:rPr sz="11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shall</a:t>
                      </a:r>
                      <a:r>
                        <a:rPr sz="11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be</a:t>
                      </a:r>
                      <a:r>
                        <a:rPr sz="11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written</a:t>
                      </a:r>
                      <a:r>
                        <a:rPr sz="11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35" dirty="0">
                          <a:latin typeface="Cambria"/>
                          <a:cs typeface="Cambria"/>
                        </a:rPr>
                        <a:t>on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17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label</a:t>
                      </a:r>
                      <a:r>
                        <a:rPr sz="1100" spc="18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18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following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statement: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75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5295" marR="62865">
                        <a:lnSpc>
                          <a:spcPts val="1280"/>
                        </a:lnSpc>
                        <a:spcBef>
                          <a:spcPts val="665"/>
                        </a:spcBef>
                        <a:tabLst>
                          <a:tab pos="864869" algn="l"/>
                          <a:tab pos="1252855" algn="l"/>
                          <a:tab pos="1851660" algn="l"/>
                        </a:tabLst>
                      </a:pPr>
                      <a:r>
                        <a:rPr sz="1100" spc="-25" dirty="0">
                          <a:latin typeface="Cambria"/>
                          <a:cs typeface="Cambria"/>
                        </a:rPr>
                        <a:t>“Do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not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exceed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	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2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 servings</a:t>
                      </a:r>
                      <a:r>
                        <a:rPr sz="1100" spc="-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 day”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844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4030">
                <a:tc>
                  <a:txBody>
                    <a:bodyPr/>
                    <a:lstStyle/>
                    <a:p>
                      <a:pPr marL="67945">
                        <a:lnSpc>
                          <a:spcPts val="130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Inulin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85115" marR="59690" indent="-227329">
                        <a:lnSpc>
                          <a:spcPts val="1280"/>
                        </a:lnSpc>
                        <a:spcBef>
                          <a:spcPts val="55"/>
                        </a:spcBef>
                        <a:buAutoNum type="romanLcParenBoth"/>
                        <a:tabLst>
                          <a:tab pos="286385" algn="l"/>
                          <a:tab pos="946150" algn="l"/>
                          <a:tab pos="134937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Inulin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prebiotic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tabLst>
                          <a:tab pos="949325" algn="l"/>
                        </a:tabLst>
                      </a:pPr>
                      <a:r>
                        <a:rPr sz="1100" spc="-20" dirty="0">
                          <a:latin typeface="Cambria"/>
                          <a:cs typeface="Cambria"/>
                        </a:rPr>
                        <a:t>1.25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ts val="130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serving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6675" marR="60960" algn="just">
                        <a:lnSpc>
                          <a:spcPts val="128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This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level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specified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for</a:t>
                      </a:r>
                      <a:r>
                        <a:rPr sz="1100" spc="17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food</a:t>
                      </a:r>
                      <a:r>
                        <a:rPr sz="1100" spc="18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other</a:t>
                      </a:r>
                      <a:r>
                        <a:rPr sz="1100" spc="17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than</a:t>
                      </a:r>
                      <a:r>
                        <a:rPr sz="1100" spc="18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infant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formula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6637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85115" marR="59690" indent="-227329">
                        <a:lnSpc>
                          <a:spcPts val="1280"/>
                        </a:lnSpc>
                        <a:spcBef>
                          <a:spcPts val="25"/>
                        </a:spcBef>
                        <a:buAutoNum type="romanLcParenBoth" startAt="2"/>
                        <a:tabLst>
                          <a:tab pos="286385" algn="l"/>
                          <a:tab pos="946150" algn="l"/>
                          <a:tab pos="134937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Inulin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bifidogenic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4480" marR="59690" indent="-234950">
                        <a:lnSpc>
                          <a:spcPct val="97900"/>
                        </a:lnSpc>
                        <a:spcBef>
                          <a:spcPts val="1255"/>
                        </a:spcBef>
                        <a:buAutoNum type="romanLcParenBoth" startAt="2"/>
                        <a:tabLst>
                          <a:tab pos="286385" algn="l"/>
                          <a:tab pos="808990" algn="l"/>
                          <a:tab pos="129603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Inulin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helps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increase</a:t>
                      </a:r>
                      <a:r>
                        <a:rPr sz="11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intestinal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bifidobacteria</a:t>
                      </a:r>
                      <a:r>
                        <a:rPr sz="11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maintain</a:t>
                      </a:r>
                      <a:r>
                        <a:rPr sz="1100" spc="17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100" spc="18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good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intestinal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environment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46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algn="just">
                        <a:lnSpc>
                          <a:spcPts val="1280"/>
                        </a:lnSpc>
                        <a:tabLst>
                          <a:tab pos="949325" algn="l"/>
                        </a:tabLst>
                      </a:pPr>
                      <a:r>
                        <a:rPr sz="1100" spc="-25" dirty="0">
                          <a:latin typeface="Cambria"/>
                          <a:cs typeface="Cambria"/>
                        </a:rPr>
                        <a:t>0.4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88265" marR="60960" algn="just">
                        <a:lnSpc>
                          <a:spcPct val="97700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ml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on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ready</a:t>
                      </a:r>
                      <a:r>
                        <a:rPr sz="11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11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drink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basis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9725" marR="60325" indent="-273050" algn="just">
                        <a:lnSpc>
                          <a:spcPts val="1280"/>
                        </a:lnSpc>
                        <a:spcBef>
                          <a:spcPts val="55"/>
                        </a:spcBef>
                        <a:buAutoNum type="romanLcParenBoth"/>
                        <a:tabLst>
                          <a:tab pos="34099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This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20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level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specified</a:t>
                      </a:r>
                      <a:r>
                        <a:rPr sz="1100" spc="409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for</a:t>
                      </a:r>
                      <a:r>
                        <a:rPr sz="1100" spc="41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infant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formula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only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39725" marR="60960" indent="-273050" algn="just">
                        <a:lnSpc>
                          <a:spcPct val="97800"/>
                        </a:lnSpc>
                        <a:spcBef>
                          <a:spcPts val="1260"/>
                        </a:spcBef>
                        <a:buAutoNum type="romanLcParenBoth"/>
                        <a:tabLst>
                          <a:tab pos="340995" algn="l"/>
                          <a:tab pos="107886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26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component</a:t>
                      </a:r>
                      <a:r>
                        <a:rPr sz="1100" spc="27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(inulin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oligofructose/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fructooligosaccride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(FOS))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shall</a:t>
                      </a:r>
                      <a:r>
                        <a:rPr sz="1100" spc="14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not</a:t>
                      </a:r>
                      <a:r>
                        <a:rPr sz="1100" spc="15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exceed</a:t>
                      </a:r>
                      <a:r>
                        <a:rPr sz="1100" spc="14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0.6</a:t>
                      </a:r>
                      <a:r>
                        <a:rPr sz="1100" spc="14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6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ml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4572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25" dirty="0"/>
              <a:t>72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8987790" y="429259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26005" y="914652"/>
          <a:ext cx="7970520" cy="55987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5335"/>
                <a:gridCol w="1485900"/>
                <a:gridCol w="452120"/>
                <a:gridCol w="635000"/>
                <a:gridCol w="1999614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Component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Claims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14960" indent="-53340">
                        <a:lnSpc>
                          <a:spcPts val="1275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Minimum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92100" marR="286385" indent="22860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amount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required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Conditions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67435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Isomaltulose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86385" indent="-228600">
                        <a:lnSpc>
                          <a:spcPts val="1275"/>
                        </a:lnSpc>
                        <a:tabLst>
                          <a:tab pos="133413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(i)</a:t>
                      </a:r>
                      <a:r>
                        <a:rPr sz="1100" spc="3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Isomaltulose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is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43815">
                        <a:lnSpc>
                          <a:spcPts val="1280"/>
                        </a:lnSpc>
                        <a:spcBef>
                          <a:spcPts val="65"/>
                        </a:spcBef>
                        <a:tabLst>
                          <a:tab pos="1026160" algn="l"/>
                          <a:tab pos="1311910" algn="l"/>
                        </a:tabLst>
                      </a:pPr>
                      <a:r>
                        <a:rPr sz="1100" spc="-20" dirty="0">
                          <a:latin typeface="Cambria"/>
                          <a:cs typeface="Cambria"/>
                        </a:rPr>
                        <a:t>much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slower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hydrolysed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to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43815">
                        <a:lnSpc>
                          <a:spcPts val="1290"/>
                        </a:lnSpc>
                        <a:spcBef>
                          <a:spcPts val="10"/>
                        </a:spcBef>
                        <a:tabLst>
                          <a:tab pos="120904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glucose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fructose</a:t>
                      </a:r>
                      <a:r>
                        <a:rPr sz="11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compared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>
                        <a:lnSpc>
                          <a:spcPts val="125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sucrose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15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serving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  <a:tabLst>
                          <a:tab pos="793115" algn="l"/>
                          <a:tab pos="1224915" algn="l"/>
                          <a:tab pos="1755139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Addition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claim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for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6675" marR="61594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isomaltulose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are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not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permitted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in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infant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formula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9817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86385" marR="43815" indent="-228600">
                        <a:lnSpc>
                          <a:spcPts val="1300"/>
                        </a:lnSpc>
                        <a:spcBef>
                          <a:spcPts val="645"/>
                        </a:spcBef>
                        <a:tabLst>
                          <a:tab pos="1047750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(ii)</a:t>
                      </a:r>
                      <a:r>
                        <a:rPr sz="11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Isomaltulose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provides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longer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>
                        <a:lnSpc>
                          <a:spcPts val="1230"/>
                        </a:lnSpc>
                        <a:tabLst>
                          <a:tab pos="102235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lasting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energy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43815">
                        <a:lnSpc>
                          <a:spcPts val="1280"/>
                        </a:lnSpc>
                        <a:spcBef>
                          <a:spcPts val="65"/>
                        </a:spcBef>
                        <a:tabLst>
                          <a:tab pos="131191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compared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sucrose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819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0680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6385" marR="43815" indent="-228600" algn="just">
                        <a:lnSpc>
                          <a:spcPct val="97800"/>
                        </a:lnSpc>
                        <a:spcBef>
                          <a:spcPts val="620"/>
                        </a:spcBef>
                        <a:tabLst>
                          <a:tab pos="1311910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(iii)Isomaltulose</a:t>
                      </a:r>
                      <a:r>
                        <a:rPr sz="1100" spc="12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spc="12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slow</a:t>
                      </a:r>
                      <a:r>
                        <a:rPr sz="1100" spc="34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release</a:t>
                      </a:r>
                      <a:r>
                        <a:rPr sz="1100" spc="34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energy</a:t>
                      </a:r>
                      <a:r>
                        <a:rPr sz="1100" spc="375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source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compared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sucrose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High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amylose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maize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resistant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starch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(HAMRS)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algn="just">
                        <a:lnSpc>
                          <a:spcPts val="127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HAMRS</a:t>
                      </a:r>
                      <a:r>
                        <a:rPr sz="1100" spc="30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helps</a:t>
                      </a:r>
                      <a:r>
                        <a:rPr sz="1100" spc="31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to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 marR="59055" algn="just">
                        <a:lnSpc>
                          <a:spcPct val="9770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improve</a:t>
                      </a:r>
                      <a:r>
                        <a:rPr sz="1100" spc="4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or</a:t>
                      </a:r>
                      <a:r>
                        <a:rPr sz="1100" spc="11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promote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intestinal</a:t>
                      </a:r>
                      <a:r>
                        <a:rPr sz="11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function</a:t>
                      </a:r>
                      <a:r>
                        <a:rPr sz="11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or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environment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88265" marR="492125" indent="-20320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2.5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serving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sz="1100" spc="-25" dirty="0">
                          <a:latin typeface="Cambria"/>
                          <a:cs typeface="Cambria"/>
                        </a:rPr>
                        <a:t>Nil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670">
                <a:tc rowSpan="2"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Lutein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7945" marR="59055" algn="just">
                        <a:lnSpc>
                          <a:spcPct val="97600"/>
                        </a:lnSpc>
                        <a:tabLst>
                          <a:tab pos="837565" algn="l"/>
                          <a:tab pos="134937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Lutein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as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predominant</a:t>
                      </a:r>
                      <a:r>
                        <a:rPr sz="1100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macular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pigment</a:t>
                      </a:r>
                      <a:r>
                        <a:rPr sz="11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in</a:t>
                      </a:r>
                      <a:r>
                        <a:rPr sz="11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retina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that</a:t>
                      </a:r>
                      <a:r>
                        <a:rPr sz="1100" spc="3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spc="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able</a:t>
                      </a:r>
                      <a:r>
                        <a:rPr sz="1100" spc="3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1100" spc="3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filter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blue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light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helps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protect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eyes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  <a:tabLst>
                          <a:tab pos="459740" algn="l"/>
                          <a:tab pos="812165" algn="l"/>
                        </a:tabLst>
                      </a:pPr>
                      <a:r>
                        <a:rPr sz="1100" spc="-25" dirty="0">
                          <a:latin typeface="Cambria"/>
                          <a:cs typeface="Cambria"/>
                        </a:rPr>
                        <a:t>2.5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μg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per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100ml</a:t>
                      </a:r>
                      <a:r>
                        <a:rPr sz="1100" spc="434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(3.7</a:t>
                      </a:r>
                      <a:r>
                        <a:rPr sz="1100" spc="44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μg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ts val="131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kcal)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marR="62230">
                        <a:lnSpc>
                          <a:spcPts val="1280"/>
                        </a:lnSpc>
                        <a:spcBef>
                          <a:spcPts val="45"/>
                        </a:spcBef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This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level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specified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for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infant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formula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only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337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0"/>
                        </a:lnSpc>
                      </a:pPr>
                      <a:r>
                        <a:rPr sz="1100" spc="-25" dirty="0">
                          <a:latin typeface="Cambria"/>
                          <a:cs typeface="Cambria"/>
                        </a:rPr>
                        <a:t>20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ts val="1260"/>
                        </a:lnSpc>
                      </a:pPr>
                      <a:r>
                        <a:rPr sz="1100" spc="-25" dirty="0">
                          <a:latin typeface="Cambria"/>
                          <a:cs typeface="Cambria"/>
                        </a:rPr>
                        <a:t>per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ts val="1270"/>
                        </a:lnSpc>
                      </a:pPr>
                      <a:r>
                        <a:rPr sz="1100" spc="-25" dirty="0">
                          <a:latin typeface="Cambria"/>
                          <a:cs typeface="Cambria"/>
                        </a:rPr>
                        <a:t>μg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R="60960" algn="r">
                        <a:lnSpc>
                          <a:spcPts val="126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100ml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1594">
                        <a:lnSpc>
                          <a:spcPts val="128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This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level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specified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for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follow-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up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formula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only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4572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25" dirty="0"/>
              <a:t>73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8987790" y="429259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26005" y="914652"/>
          <a:ext cx="7970520" cy="55994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5335"/>
                <a:gridCol w="1485900"/>
                <a:gridCol w="1087119"/>
                <a:gridCol w="1999614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Component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Claims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960" indent="-53340">
                        <a:lnSpc>
                          <a:spcPts val="1275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Minimum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92100" marR="286385" indent="22860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amount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required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Conditions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784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(30</a:t>
                      </a:r>
                      <a:r>
                        <a:rPr sz="1100" spc="15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μg</a:t>
                      </a:r>
                      <a:r>
                        <a:rPr sz="1100" spc="15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15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100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ts val="131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kcal)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486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0"/>
                        </a:lnSpc>
                        <a:tabLst>
                          <a:tab pos="871219" algn="l"/>
                        </a:tabLst>
                      </a:pPr>
                      <a:r>
                        <a:rPr sz="1100" spc="-25" dirty="0">
                          <a:latin typeface="Cambria"/>
                          <a:cs typeface="Cambria"/>
                        </a:rPr>
                        <a:t>20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μg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ts val="1290"/>
                        </a:lnSpc>
                        <a:tabLst>
                          <a:tab pos="630555" algn="l"/>
                        </a:tabLst>
                      </a:pPr>
                      <a:r>
                        <a:rPr sz="1100" spc="-25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100ml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ts val="1290"/>
                        </a:lnSpc>
                        <a:tabLst>
                          <a:tab pos="871219" algn="l"/>
                        </a:tabLst>
                      </a:pPr>
                      <a:r>
                        <a:rPr sz="1100" spc="-25" dirty="0">
                          <a:latin typeface="Cambria"/>
                          <a:cs typeface="Cambria"/>
                        </a:rPr>
                        <a:t>(20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μg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ts val="130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kcal)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0960">
                        <a:lnSpc>
                          <a:spcPts val="1290"/>
                        </a:lnSpc>
                        <a:spcBef>
                          <a:spcPts val="35"/>
                        </a:spcBef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This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level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specified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for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formulated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milk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powder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for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6675">
                        <a:lnSpc>
                          <a:spcPts val="1255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children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only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Oligofructose/fructooligosaccharide</a:t>
                      </a:r>
                      <a:r>
                        <a:rPr sz="11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(FOS)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marL="285115" indent="-227329">
                        <a:lnSpc>
                          <a:spcPts val="1290"/>
                        </a:lnSpc>
                        <a:buAutoNum type="romanLcParenBoth"/>
                        <a:tabLst>
                          <a:tab pos="28511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FOS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prebiotic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  <a:buFont typeface="Cambria"/>
                        <a:buAutoNum type="romanLcParenBoth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85115" marR="59690" indent="-227329">
                        <a:lnSpc>
                          <a:spcPts val="1300"/>
                        </a:lnSpc>
                        <a:buAutoNum type="romanLcParenBoth"/>
                        <a:tabLst>
                          <a:tab pos="286385" algn="l"/>
                          <a:tab pos="886460" algn="l"/>
                          <a:tab pos="1349375" algn="l"/>
                        </a:tabLst>
                      </a:pPr>
                      <a:r>
                        <a:rPr sz="1100" spc="-25" dirty="0">
                          <a:latin typeface="Cambria"/>
                          <a:cs typeface="Cambria"/>
                        </a:rPr>
                        <a:t>FOS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bifidogenic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4480" indent="-234950">
                        <a:lnSpc>
                          <a:spcPts val="1230"/>
                        </a:lnSpc>
                        <a:buAutoNum type="romanLcParenBoth"/>
                        <a:tabLst>
                          <a:tab pos="284480" algn="l"/>
                          <a:tab pos="749300" algn="l"/>
                          <a:tab pos="1297940" algn="l"/>
                        </a:tabLst>
                      </a:pPr>
                      <a:r>
                        <a:rPr sz="1100" spc="-25" dirty="0">
                          <a:latin typeface="Cambria"/>
                          <a:cs typeface="Cambria"/>
                        </a:rPr>
                        <a:t>FOS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helps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to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59690">
                        <a:lnSpc>
                          <a:spcPct val="97500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increase</a:t>
                      </a:r>
                      <a:r>
                        <a:rPr sz="11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intestinal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bifidobacteria</a:t>
                      </a:r>
                      <a:r>
                        <a:rPr sz="11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maintain</a:t>
                      </a:r>
                      <a:r>
                        <a:rPr sz="1100" spc="17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100" spc="18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good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intestinal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environment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  <a:tabLst>
                          <a:tab pos="949325" algn="l"/>
                        </a:tabLst>
                      </a:pPr>
                      <a:r>
                        <a:rPr sz="1100" spc="-20" dirty="0">
                          <a:latin typeface="Cambria"/>
                          <a:cs typeface="Cambria"/>
                        </a:rPr>
                        <a:t>1.25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ts val="131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serving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This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level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specified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6675" marR="61594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for</a:t>
                      </a:r>
                      <a:r>
                        <a:rPr sz="1100" spc="17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food</a:t>
                      </a:r>
                      <a:r>
                        <a:rPr sz="1100" spc="18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other</a:t>
                      </a:r>
                      <a:r>
                        <a:rPr sz="1100" spc="17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than</a:t>
                      </a:r>
                      <a:r>
                        <a:rPr sz="1100" spc="18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infant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formula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10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785" algn="just">
                        <a:lnSpc>
                          <a:spcPts val="1275"/>
                        </a:lnSpc>
                        <a:tabLst>
                          <a:tab pos="814069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0.4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per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57785" marR="60325" algn="just">
                        <a:lnSpc>
                          <a:spcPct val="9780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18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ml</a:t>
                      </a:r>
                      <a:r>
                        <a:rPr sz="1100" spc="18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on</a:t>
                      </a:r>
                      <a:r>
                        <a:rPr sz="1100" spc="17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ready</a:t>
                      </a:r>
                      <a:r>
                        <a:rPr sz="1100" spc="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1100" spc="3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drink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basis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indent="-288290">
                        <a:lnSpc>
                          <a:spcPts val="1275"/>
                        </a:lnSpc>
                        <a:buAutoNum type="romanLcParenBoth"/>
                        <a:tabLst>
                          <a:tab pos="34099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This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20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level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is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 marR="61594">
                        <a:lnSpc>
                          <a:spcPts val="1290"/>
                        </a:lnSpc>
                        <a:spcBef>
                          <a:spcPts val="55"/>
                        </a:spcBef>
                        <a:tabLst>
                          <a:tab pos="1139190" algn="l"/>
                          <a:tab pos="157797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specified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for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infant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formula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only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39090" marR="62230" indent="-286385">
                        <a:lnSpc>
                          <a:spcPts val="1300"/>
                        </a:lnSpc>
                        <a:spcBef>
                          <a:spcPts val="5"/>
                        </a:spcBef>
                        <a:buAutoNum type="romanLcParenBoth" startAt="2"/>
                        <a:tabLst>
                          <a:tab pos="34099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component</a:t>
                      </a:r>
                      <a:r>
                        <a:rPr sz="11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inulin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FOS</a:t>
                      </a:r>
                      <a:r>
                        <a:rPr sz="11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shall</a:t>
                      </a:r>
                      <a:r>
                        <a:rPr sz="11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not</a:t>
                      </a:r>
                      <a:r>
                        <a:rPr sz="11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exceed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>
                        <a:lnSpc>
                          <a:spcPts val="124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0.6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ml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Polydextrose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86385" marR="59690" indent="-228600">
                        <a:lnSpc>
                          <a:spcPts val="1280"/>
                        </a:lnSpc>
                        <a:spcBef>
                          <a:spcPts val="4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(i)</a:t>
                      </a:r>
                      <a:r>
                        <a:rPr sz="1100" spc="3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Polydextrose</a:t>
                      </a:r>
                      <a:r>
                        <a:rPr sz="1100" spc="4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spc="4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bifidogenic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0"/>
                        </a:lnSpc>
                        <a:tabLst>
                          <a:tab pos="949325" algn="l"/>
                        </a:tabLst>
                      </a:pPr>
                      <a:r>
                        <a:rPr sz="1100" spc="-20" dirty="0">
                          <a:latin typeface="Cambria"/>
                          <a:cs typeface="Cambria"/>
                        </a:rPr>
                        <a:t>1.25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ts val="130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serving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sz="1100" spc="-25" dirty="0">
                          <a:latin typeface="Cambria"/>
                          <a:cs typeface="Cambria"/>
                        </a:rPr>
                        <a:t>Nil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8197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86385" marR="59690" indent="-228600">
                        <a:lnSpc>
                          <a:spcPct val="98000"/>
                        </a:lnSpc>
                        <a:spcBef>
                          <a:spcPts val="615"/>
                        </a:spcBef>
                        <a:tabLst>
                          <a:tab pos="916940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(ii)</a:t>
                      </a:r>
                      <a:r>
                        <a:rPr sz="11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Polydextrose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helps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increase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intestinal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bifidobacteria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781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6385" marR="59055" indent="-228600">
                        <a:lnSpc>
                          <a:spcPts val="1280"/>
                        </a:lnSpc>
                        <a:spcBef>
                          <a:spcPts val="590"/>
                        </a:spcBef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(iii)Polydextrose</a:t>
                      </a:r>
                      <a:r>
                        <a:rPr sz="11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helps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maintain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good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749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4572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25" dirty="0"/>
              <a:t>74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8987790" y="429259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26005" y="914652"/>
          <a:ext cx="7970520" cy="5593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5335"/>
                <a:gridCol w="1485900"/>
                <a:gridCol w="1087119"/>
                <a:gridCol w="1999614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Component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Claims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960" indent="-53340">
                        <a:lnSpc>
                          <a:spcPts val="1275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Minimum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92100" marR="286385" indent="22860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amount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required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Conditions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7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6385" marR="560705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intestinal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microflora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15085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Soy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protein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60960">
                        <a:lnSpc>
                          <a:spcPts val="1290"/>
                        </a:lnSpc>
                        <a:spcBef>
                          <a:spcPts val="3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Soy</a:t>
                      </a:r>
                      <a:r>
                        <a:rPr sz="1100" spc="3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protein</a:t>
                      </a:r>
                      <a:r>
                        <a:rPr sz="1100" spc="3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helps</a:t>
                      </a:r>
                      <a:r>
                        <a:rPr sz="1100" spc="3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reduce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cholesterol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5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ts val="130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serving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2230">
                        <a:lnSpc>
                          <a:spcPts val="1290"/>
                        </a:lnSpc>
                        <a:spcBef>
                          <a:spcPts val="3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There</a:t>
                      </a:r>
                      <a:r>
                        <a:rPr sz="11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shall</a:t>
                      </a:r>
                      <a:r>
                        <a:rPr sz="11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be</a:t>
                      </a:r>
                      <a:r>
                        <a:rPr sz="11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written</a:t>
                      </a:r>
                      <a:r>
                        <a:rPr sz="11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on</a:t>
                      </a:r>
                      <a:r>
                        <a:rPr sz="11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label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following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statement: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26695" marR="61594" algn="just">
                        <a:lnSpc>
                          <a:spcPct val="97900"/>
                        </a:lnSpc>
                        <a:spcBef>
                          <a:spcPts val="124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“Amount</a:t>
                      </a:r>
                      <a:r>
                        <a:rPr sz="1100" spc="42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recommended</a:t>
                      </a:r>
                      <a:r>
                        <a:rPr sz="1100" spc="4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to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give</a:t>
                      </a:r>
                      <a:r>
                        <a:rPr sz="11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lowering</a:t>
                      </a:r>
                      <a:r>
                        <a:rPr sz="11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effect</a:t>
                      </a:r>
                      <a:r>
                        <a:rPr sz="11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on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24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blood</a:t>
                      </a:r>
                      <a:r>
                        <a:rPr sz="1100" spc="229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cholesterol</a:t>
                      </a:r>
                      <a:r>
                        <a:rPr sz="1100" spc="23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25</a:t>
                      </a:r>
                      <a:r>
                        <a:rPr sz="1100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day”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58925">
                <a:tc>
                  <a:txBody>
                    <a:bodyPr/>
                    <a:lstStyle/>
                    <a:p>
                      <a:pPr marL="67945">
                        <a:lnSpc>
                          <a:spcPts val="130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Plant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sterol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or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plant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stanol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or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plant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sterol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ester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945" marR="59055" algn="just">
                        <a:lnSpc>
                          <a:spcPct val="97600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Plant</a:t>
                      </a:r>
                      <a:r>
                        <a:rPr sz="1100" spc="3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sterol</a:t>
                      </a:r>
                      <a:r>
                        <a:rPr sz="1100" spc="3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or</a:t>
                      </a:r>
                      <a:r>
                        <a:rPr sz="1100" spc="3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plant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stanol</a:t>
                      </a:r>
                      <a:r>
                        <a:rPr sz="11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or</a:t>
                      </a:r>
                      <a:r>
                        <a:rPr sz="11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plant</a:t>
                      </a:r>
                      <a:r>
                        <a:rPr sz="11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sterol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ester</a:t>
                      </a:r>
                      <a:r>
                        <a:rPr sz="11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helps</a:t>
                      </a:r>
                      <a:r>
                        <a:rPr sz="11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11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reduce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cholesterol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945" marR="61594" algn="just">
                        <a:lnSpc>
                          <a:spcPct val="97600"/>
                        </a:lnSpc>
                        <a:spcBef>
                          <a:spcPts val="10"/>
                        </a:spcBef>
                        <a:tabLst>
                          <a:tab pos="81216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0.4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serving</a:t>
                      </a:r>
                      <a:r>
                        <a:rPr sz="1100" spc="35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in</a:t>
                      </a:r>
                      <a:r>
                        <a:rPr sz="1100" spc="35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“free</a:t>
                      </a:r>
                      <a:r>
                        <a:rPr sz="1100" spc="345" dirty="0">
                          <a:latin typeface="Cambria"/>
                          <a:cs typeface="Cambria"/>
                        </a:rPr>
                        <a:t>  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basis”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form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40995" marR="61594" indent="-288290">
                        <a:lnSpc>
                          <a:spcPts val="1280"/>
                        </a:lnSpc>
                        <a:spcBef>
                          <a:spcPts val="55"/>
                        </a:spcBef>
                        <a:tabLst>
                          <a:tab pos="340995" algn="l"/>
                        </a:tabLst>
                      </a:pPr>
                      <a:r>
                        <a:rPr sz="1100" spc="-25" dirty="0">
                          <a:latin typeface="Cambria"/>
                          <a:cs typeface="Cambria"/>
                        </a:rPr>
                        <a:t>(i)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Types</a:t>
                      </a:r>
                      <a:r>
                        <a:rPr sz="1100" spc="3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3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plant</a:t>
                      </a:r>
                      <a:r>
                        <a:rPr sz="1100" spc="3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sterol</a:t>
                      </a:r>
                      <a:r>
                        <a:rPr sz="1100" spc="3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or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plant</a:t>
                      </a:r>
                      <a:r>
                        <a:rPr sz="11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stanol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permitted: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455295" marR="60960">
                        <a:lnSpc>
                          <a:spcPct val="97600"/>
                        </a:lnSpc>
                        <a:spcBef>
                          <a:spcPts val="1260"/>
                        </a:spcBef>
                        <a:tabLst>
                          <a:tab pos="1336040" algn="l"/>
                          <a:tab pos="1605280" algn="l"/>
                        </a:tabLst>
                      </a:pPr>
                      <a:r>
                        <a:rPr sz="1100" spc="-5" dirty="0">
                          <a:latin typeface="Cambria"/>
                          <a:cs typeface="Cambria"/>
                        </a:rPr>
                        <a:t>“plant</a:t>
                      </a:r>
                      <a:r>
                        <a:rPr sz="1100" spc="59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sterol</a:t>
                      </a:r>
                      <a:r>
                        <a:rPr sz="1100" spc="59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or</a:t>
                      </a:r>
                      <a:r>
                        <a:rPr sz="1100" spc="59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spc="-5" dirty="0">
                          <a:latin typeface="Cambria"/>
                          <a:cs typeface="Cambria"/>
                        </a:rPr>
                        <a:t>plant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stanol,</a:t>
                      </a:r>
                      <a:r>
                        <a:rPr sz="1100" spc="4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phytosterols</a:t>
                      </a:r>
                      <a:r>
                        <a:rPr sz="1100" spc="4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or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phytostanol,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sitosterol,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campesterol,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Cambria"/>
                          <a:cs typeface="Cambria"/>
                        </a:rPr>
                        <a:t>stigmasterol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or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other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related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plant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stanol”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40995" marR="61594" indent="-288290">
                        <a:lnSpc>
                          <a:spcPts val="1300"/>
                        </a:lnSpc>
                        <a:spcBef>
                          <a:spcPts val="65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(ii)</a:t>
                      </a:r>
                      <a:r>
                        <a:rPr sz="1100" spc="14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Types</a:t>
                      </a:r>
                      <a:r>
                        <a:rPr sz="11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plant</a:t>
                      </a:r>
                      <a:r>
                        <a:rPr sz="11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sterol</a:t>
                      </a:r>
                      <a:r>
                        <a:rPr sz="11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esters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permitted: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825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655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55295" marR="60960" algn="just">
                        <a:lnSpc>
                          <a:spcPct val="97700"/>
                        </a:lnSpc>
                        <a:spcBef>
                          <a:spcPts val="620"/>
                        </a:spcBef>
                        <a:tabLst>
                          <a:tab pos="160147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“campesterol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ester,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stigmasterol</a:t>
                      </a:r>
                      <a:r>
                        <a:rPr sz="1100" spc="4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ester</a:t>
                      </a:r>
                      <a:r>
                        <a:rPr sz="1100" spc="4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beta-sitosterol</a:t>
                      </a:r>
                      <a:r>
                        <a:rPr sz="1100" spc="7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ester”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marR="60960" indent="-288290">
                        <a:lnSpc>
                          <a:spcPts val="1280"/>
                        </a:lnSpc>
                        <a:spcBef>
                          <a:spcPts val="59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(iii)</a:t>
                      </a:r>
                      <a:r>
                        <a:rPr sz="11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Amount</a:t>
                      </a:r>
                      <a:r>
                        <a:rPr sz="11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plant</a:t>
                      </a:r>
                      <a:r>
                        <a:rPr sz="11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sterol</a:t>
                      </a:r>
                      <a:r>
                        <a:rPr sz="11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or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plant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stanol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or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plant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sterol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749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4572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25" dirty="0"/>
              <a:t>75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8987790" y="429259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26005" y="914652"/>
          <a:ext cx="7970520" cy="5581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5335"/>
                <a:gridCol w="1485900"/>
                <a:gridCol w="1087119"/>
                <a:gridCol w="1999614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Component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Claims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960" indent="-53340">
                        <a:lnSpc>
                          <a:spcPts val="1275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Minimum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92100" marR="286385" indent="22860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amount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required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Conditions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199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algn="just">
                        <a:lnSpc>
                          <a:spcPts val="127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ester in</a:t>
                      </a:r>
                      <a:r>
                        <a:rPr sz="1100" spc="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 “free</a:t>
                      </a:r>
                      <a:r>
                        <a:rPr sz="1100" spc="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basis”</a:t>
                      </a:r>
                      <a:r>
                        <a:rPr sz="1100" spc="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form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 marR="62230" algn="just">
                        <a:lnSpc>
                          <a:spcPct val="9770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11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be</a:t>
                      </a:r>
                      <a:r>
                        <a:rPr sz="11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added</a:t>
                      </a:r>
                      <a:r>
                        <a:rPr sz="11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in</a:t>
                      </a:r>
                      <a:r>
                        <a:rPr sz="11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food</a:t>
                      </a:r>
                      <a:r>
                        <a:rPr sz="11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shall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not</a:t>
                      </a:r>
                      <a:r>
                        <a:rPr sz="1100" spc="44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exceed</a:t>
                      </a:r>
                      <a:r>
                        <a:rPr sz="1100" spc="44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3</a:t>
                      </a:r>
                      <a:r>
                        <a:rPr sz="1100" spc="44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day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39725" marR="60325" indent="-287020" algn="just">
                        <a:lnSpc>
                          <a:spcPct val="97700"/>
                        </a:lnSpc>
                        <a:buAutoNum type="romanLcParenBoth" startAt="4"/>
                        <a:tabLst>
                          <a:tab pos="34099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Statement</a:t>
                      </a:r>
                      <a:r>
                        <a:rPr sz="1100" spc="7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7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7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5" dirty="0">
                          <a:latin typeface="Cambria"/>
                          <a:cs typeface="Cambria"/>
                        </a:rPr>
                        <a:t>total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amount</a:t>
                      </a:r>
                      <a:r>
                        <a:rPr sz="11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Cambria"/>
                          <a:cs typeface="Cambria"/>
                        </a:rPr>
                        <a:t>p</a:t>
                      </a:r>
                      <a:r>
                        <a:rPr sz="1100" spc="-15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1100" spc="-5" dirty="0">
                          <a:latin typeface="Cambria"/>
                          <a:cs typeface="Cambria"/>
                        </a:rPr>
                        <a:t>an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11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sterol</a:t>
                      </a:r>
                      <a:r>
                        <a:rPr sz="11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or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5" dirty="0">
                          <a:latin typeface="Cambria"/>
                          <a:cs typeface="Cambria"/>
                        </a:rPr>
                        <a:t>plant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stanol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or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Cambria"/>
                          <a:cs typeface="Cambria"/>
                        </a:rPr>
                        <a:t>plant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Cambria"/>
                          <a:cs typeface="Cambria"/>
                        </a:rPr>
                        <a:t>sterol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1100" spc="5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ter</a:t>
                      </a:r>
                      <a:r>
                        <a:rPr sz="1100" spc="7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Cambria"/>
                          <a:cs typeface="Cambria"/>
                        </a:rPr>
                        <a:t>contained</a:t>
                      </a:r>
                      <a:r>
                        <a:rPr sz="1100" spc="7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in</a:t>
                      </a:r>
                      <a:r>
                        <a:rPr sz="1100" spc="7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product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shall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Cambria"/>
                          <a:cs typeface="Cambria"/>
                        </a:rPr>
                        <a:t>b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expressed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in</a:t>
                      </a:r>
                      <a:r>
                        <a:rPr sz="11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Cambria"/>
                          <a:cs typeface="Cambria"/>
                        </a:rPr>
                        <a:t>metric</a:t>
                      </a:r>
                      <a:r>
                        <a:rPr sz="11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Cambria"/>
                          <a:cs typeface="Cambria"/>
                        </a:rPr>
                        <a:t>units</a:t>
                      </a:r>
                      <a:r>
                        <a:rPr sz="11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5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or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100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Cambria"/>
                          <a:cs typeface="Cambria"/>
                        </a:rPr>
                        <a:t>ml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or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pac</a:t>
                      </a:r>
                      <a:r>
                        <a:rPr sz="1100" spc="-5" dirty="0">
                          <a:latin typeface="Cambria"/>
                          <a:cs typeface="Cambria"/>
                        </a:rPr>
                        <a:t>ka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if</a:t>
                      </a:r>
                      <a:r>
                        <a:rPr sz="1100" spc="5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5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pac</a:t>
                      </a:r>
                      <a:r>
                        <a:rPr sz="1100" spc="-5" dirty="0">
                          <a:latin typeface="Cambria"/>
                          <a:cs typeface="Cambria"/>
                        </a:rPr>
                        <a:t>ka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1100" spc="5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contains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only</a:t>
                      </a:r>
                      <a:r>
                        <a:rPr sz="11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Cambria"/>
                          <a:cs typeface="Cambria"/>
                        </a:rPr>
                        <a:t>single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Cambria"/>
                          <a:cs typeface="Cambria"/>
                        </a:rPr>
                        <a:t>portion</a:t>
                      </a:r>
                      <a:r>
                        <a:rPr sz="11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</a:t>
                      </a:r>
                      <a:r>
                        <a:rPr sz="11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Cambria"/>
                          <a:cs typeface="Cambria"/>
                        </a:rPr>
                        <a:t>serving</a:t>
                      </a:r>
                      <a:r>
                        <a:rPr sz="11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as</a:t>
                      </a:r>
                      <a:r>
                        <a:rPr sz="11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quantified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5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Cambria"/>
                          <a:cs typeface="Cambria"/>
                        </a:rPr>
                        <a:t>label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Cambria"/>
                        <a:buAutoNum type="romanLcParenBoth" startAt="4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39725" marR="60960" indent="-287020" algn="just">
                        <a:lnSpc>
                          <a:spcPct val="97600"/>
                        </a:lnSpc>
                        <a:buAutoNum type="romanLcParenBoth" startAt="4"/>
                        <a:tabLst>
                          <a:tab pos="34099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Only</a:t>
                      </a:r>
                      <a:r>
                        <a:rPr sz="1100" spc="33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33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term</a:t>
                      </a:r>
                      <a:r>
                        <a:rPr sz="1100" spc="360" dirty="0">
                          <a:latin typeface="Cambria"/>
                          <a:cs typeface="Cambria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“plant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sterol”</a:t>
                      </a:r>
                      <a:r>
                        <a:rPr sz="1100" spc="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or</a:t>
                      </a:r>
                      <a:r>
                        <a:rPr sz="1100" spc="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“plant</a:t>
                      </a:r>
                      <a:r>
                        <a:rPr sz="1100" spc="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stanol”</a:t>
                      </a:r>
                      <a:r>
                        <a:rPr sz="1100" spc="2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or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“plant</a:t>
                      </a:r>
                      <a:r>
                        <a:rPr sz="1100" spc="-3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sterol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ester”</a:t>
                      </a:r>
                      <a:r>
                        <a:rPr sz="1100" spc="-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shall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be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used</a:t>
                      </a:r>
                      <a:r>
                        <a:rPr sz="1100" spc="484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in</a:t>
                      </a:r>
                      <a:r>
                        <a:rPr sz="1100" spc="484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stating</a:t>
                      </a:r>
                      <a:r>
                        <a:rPr sz="1100" spc="48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presence</a:t>
                      </a:r>
                      <a:r>
                        <a:rPr sz="1100" spc="365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365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such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components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39090" marR="60960" indent="-286385" algn="just">
                        <a:lnSpc>
                          <a:spcPct val="97800"/>
                        </a:lnSpc>
                        <a:spcBef>
                          <a:spcPts val="1240"/>
                        </a:spcBef>
                        <a:buAutoNum type="romanLcParenBoth" startAt="4"/>
                        <a:tabLst>
                          <a:tab pos="34099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4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claim</a:t>
                      </a:r>
                      <a:r>
                        <a:rPr sz="1100" spc="4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may</a:t>
                      </a:r>
                      <a:r>
                        <a:rPr sz="1100" spc="4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only</a:t>
                      </a:r>
                      <a:r>
                        <a:rPr sz="1100" spc="4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35" dirty="0">
                          <a:latin typeface="Cambria"/>
                          <a:cs typeface="Cambria"/>
                        </a:rPr>
                        <a:t>be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made</a:t>
                      </a:r>
                      <a:r>
                        <a:rPr sz="1100" spc="40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for</a:t>
                      </a:r>
                      <a:r>
                        <a:rPr sz="1100" spc="40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milk,</a:t>
                      </a:r>
                      <a:r>
                        <a:rPr sz="1100" spc="40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milk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product,</a:t>
                      </a:r>
                      <a:r>
                        <a:rPr sz="1100" spc="3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soya</a:t>
                      </a:r>
                      <a:r>
                        <a:rPr sz="1100" spc="3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bean</a:t>
                      </a:r>
                      <a:r>
                        <a:rPr sz="1100" spc="3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milk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34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soya</a:t>
                      </a:r>
                      <a:r>
                        <a:rPr sz="1100" spc="34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bean</a:t>
                      </a:r>
                      <a:r>
                        <a:rPr sz="1100" spc="34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drink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specified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in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regulations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82,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83,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357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358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4572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25" dirty="0"/>
              <a:t>76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8987790" y="429259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26005" y="914652"/>
          <a:ext cx="7970520" cy="56191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5335"/>
                <a:gridCol w="1485900"/>
                <a:gridCol w="1087119"/>
                <a:gridCol w="1999614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Component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Claims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960" indent="-53340">
                        <a:lnSpc>
                          <a:spcPts val="1275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Minimum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92100" marR="286385" indent="22860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amount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required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Conditions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58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8140" indent="-302260">
                        <a:lnSpc>
                          <a:spcPts val="1290"/>
                        </a:lnSpc>
                        <a:buAutoNum type="romanLcParenBoth" startAt="7"/>
                        <a:tabLst>
                          <a:tab pos="358140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There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shall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be</a:t>
                      </a:r>
                      <a:r>
                        <a:rPr sz="11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written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on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 marR="62865">
                        <a:lnSpc>
                          <a:spcPct val="111800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label</a:t>
                      </a:r>
                      <a:r>
                        <a:rPr sz="11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all</a:t>
                      </a:r>
                      <a:r>
                        <a:rPr sz="11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following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statements: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567690" marR="60325" lvl="1" indent="-226695" algn="just">
                        <a:lnSpc>
                          <a:spcPct val="97700"/>
                        </a:lnSpc>
                        <a:spcBef>
                          <a:spcPts val="1200"/>
                        </a:spcBef>
                        <a:buAutoNum type="alphaUcParenBoth"/>
                        <a:tabLst>
                          <a:tab pos="56959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“Not</a:t>
                      </a:r>
                      <a:r>
                        <a:rPr sz="1100" spc="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recommended</a:t>
                      </a:r>
                      <a:r>
                        <a:rPr sz="1100" spc="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for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pregnant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lactating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women,</a:t>
                      </a:r>
                      <a:r>
                        <a:rPr sz="1100" spc="28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29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young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children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under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age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five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years”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lvl="1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Cambria"/>
                        <a:buAutoNum type="alphaUcParenBoth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68325" marR="59690" lvl="1" indent="-227329">
                        <a:lnSpc>
                          <a:spcPct val="97700"/>
                        </a:lnSpc>
                        <a:buAutoNum type="alphaUcParenBoth"/>
                        <a:tabLst>
                          <a:tab pos="569595" algn="l"/>
                          <a:tab pos="1706880" algn="l"/>
                          <a:tab pos="177863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“Persons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	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on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cholesterol-lowering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medication</a:t>
                      </a:r>
                      <a:r>
                        <a:rPr sz="11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shall</a:t>
                      </a:r>
                      <a:r>
                        <a:rPr sz="11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seek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medical</a:t>
                      </a:r>
                      <a:r>
                        <a:rPr sz="11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advice</a:t>
                      </a:r>
                      <a:r>
                        <a:rPr sz="11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before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consuming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this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product”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lvl="1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Cambria"/>
                        <a:buAutoNum type="alphaUcParenBoth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69595" marR="60960" lvl="1" indent="-228600" algn="just">
                        <a:lnSpc>
                          <a:spcPct val="97800"/>
                        </a:lnSpc>
                        <a:spcBef>
                          <a:spcPts val="5"/>
                        </a:spcBef>
                        <a:buAutoNum type="alphaUcParenBoth"/>
                        <a:tabLst>
                          <a:tab pos="569595" algn="l"/>
                          <a:tab pos="173799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“This</a:t>
                      </a:r>
                      <a:r>
                        <a:rPr sz="1100" spc="360" dirty="0">
                          <a:latin typeface="Cambria"/>
                          <a:cs typeface="Cambria"/>
                        </a:rPr>
                        <a:t> 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product</a:t>
                      </a:r>
                      <a:r>
                        <a:rPr sz="1100" spc="360" dirty="0">
                          <a:latin typeface="Cambria"/>
                          <a:cs typeface="Cambria"/>
                        </a:rPr>
                        <a:t>  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is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consumed</a:t>
                      </a:r>
                      <a:r>
                        <a:rPr sz="11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as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part</a:t>
                      </a:r>
                      <a:r>
                        <a:rPr sz="11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balanced</a:t>
                      </a:r>
                      <a:r>
                        <a:rPr sz="1100" spc="14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15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varied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diet</a:t>
                      </a:r>
                      <a:r>
                        <a:rPr sz="11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shall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include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regular</a:t>
                      </a:r>
                      <a:r>
                        <a:rPr sz="1100" spc="26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consumption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405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fruits</a:t>
                      </a:r>
                      <a:r>
                        <a:rPr sz="1100" spc="405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vegetables</a:t>
                      </a:r>
                      <a:r>
                        <a:rPr sz="1100" spc="39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1100" spc="39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help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maintain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carotenoid</a:t>
                      </a:r>
                      <a:r>
                        <a:rPr sz="1100" spc="-5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level”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569595" marR="60325" lvl="1" indent="-228600" algn="just">
                        <a:lnSpc>
                          <a:spcPct val="97700"/>
                        </a:lnSpc>
                        <a:spcBef>
                          <a:spcPts val="1245"/>
                        </a:spcBef>
                        <a:buAutoNum type="alphaUcParenBoth"/>
                        <a:tabLst>
                          <a:tab pos="56959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“With</a:t>
                      </a:r>
                      <a:r>
                        <a:rPr sz="1100" spc="38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added</a:t>
                      </a:r>
                      <a:r>
                        <a:rPr sz="1100" spc="38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plant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sterols”</a:t>
                      </a:r>
                      <a:r>
                        <a:rPr sz="1100" spc="300" dirty="0">
                          <a:latin typeface="Cambria"/>
                          <a:cs typeface="Cambria"/>
                        </a:rPr>
                        <a:t> 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or</a:t>
                      </a:r>
                      <a:r>
                        <a:rPr sz="1100" spc="27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“With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added</a:t>
                      </a:r>
                      <a:r>
                        <a:rPr sz="11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plant</a:t>
                      </a:r>
                      <a:r>
                        <a:rPr sz="11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stanol”</a:t>
                      </a:r>
                      <a:r>
                        <a:rPr sz="1100" spc="9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or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4572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25" dirty="0"/>
              <a:t>77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8987790" y="429259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26005" y="914652"/>
          <a:ext cx="7970520" cy="32943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5335"/>
                <a:gridCol w="1485900"/>
                <a:gridCol w="1087119"/>
                <a:gridCol w="1999614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Component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Claims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960" indent="-53340">
                        <a:lnSpc>
                          <a:spcPts val="1275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Minimum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92100" marR="286385" indent="22860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amount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required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Conditions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9595">
                        <a:lnSpc>
                          <a:spcPts val="1275"/>
                        </a:lnSpc>
                        <a:tabLst>
                          <a:tab pos="1084580" algn="l"/>
                          <a:tab pos="162306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“With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added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plant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56959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sterol</a:t>
                      </a:r>
                      <a:r>
                        <a:rPr sz="1100" spc="-3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ester”</a:t>
                      </a:r>
                      <a:r>
                        <a:rPr sz="1100" spc="-3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in</a:t>
                      </a:r>
                      <a:r>
                        <a:rPr sz="1100" spc="-3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not</a:t>
                      </a:r>
                      <a:r>
                        <a:rPr sz="1100" spc="-3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less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569595">
                        <a:lnSpc>
                          <a:spcPts val="130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than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10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point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lettering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72310">
                <a:tc>
                  <a:txBody>
                    <a:bodyPr/>
                    <a:lstStyle/>
                    <a:p>
                      <a:pPr marL="5778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Slowly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digestible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starch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(SDS)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59055">
                        <a:lnSpc>
                          <a:spcPts val="1300"/>
                        </a:lnSpc>
                        <a:spcBef>
                          <a:spcPts val="30"/>
                        </a:spcBef>
                        <a:tabLst>
                          <a:tab pos="336550" algn="l"/>
                          <a:tab pos="785495" algn="l"/>
                          <a:tab pos="807085" algn="l"/>
                        </a:tabLst>
                      </a:pPr>
                      <a:r>
                        <a:rPr sz="1100" spc="-5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food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containing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slowly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digestable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ts val="1230"/>
                        </a:lnSpc>
                        <a:tabLst>
                          <a:tab pos="108013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starch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(SDS)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 marR="59055">
                        <a:lnSpc>
                          <a:spcPct val="97500"/>
                        </a:lnSpc>
                        <a:spcBef>
                          <a:spcPts val="20"/>
                        </a:spcBef>
                        <a:tabLst>
                          <a:tab pos="1194435" algn="l"/>
                        </a:tabLst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consumed</a:t>
                      </a:r>
                      <a:r>
                        <a:rPr sz="1100" spc="3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as</a:t>
                      </a:r>
                      <a:r>
                        <a:rPr sz="1100" spc="3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part</a:t>
                      </a:r>
                      <a:r>
                        <a:rPr sz="1100" spc="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normal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first</a:t>
                      </a:r>
                      <a:r>
                        <a:rPr sz="11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meal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114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12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day,</a:t>
                      </a:r>
                      <a:r>
                        <a:rPr sz="1100" spc="114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releases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carbohydrates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gradually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and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 marR="59055" algn="just">
                        <a:lnSpc>
                          <a:spcPct val="97800"/>
                        </a:lnSpc>
                        <a:spcBef>
                          <a:spcPts val="5"/>
                        </a:spcBef>
                        <a:tabLst>
                          <a:tab pos="1007110" algn="l"/>
                          <a:tab pos="122618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provides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energy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throughout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morning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61594" algn="just">
                        <a:lnSpc>
                          <a:spcPct val="9770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At</a:t>
                      </a:r>
                      <a:r>
                        <a:rPr sz="1100" spc="21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least</a:t>
                      </a:r>
                      <a:r>
                        <a:rPr sz="1100" spc="21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40%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available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starch</a:t>
                      </a:r>
                      <a:r>
                        <a:rPr sz="11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must</a:t>
                      </a:r>
                      <a:r>
                        <a:rPr sz="11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be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 marR="62230">
                        <a:lnSpc>
                          <a:spcPct val="97600"/>
                        </a:lnSpc>
                        <a:spcBef>
                          <a:spcPts val="10"/>
                        </a:spcBef>
                        <a:tabLst>
                          <a:tab pos="88900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present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as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slowly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disgestible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starch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(SDS)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0960" algn="just">
                        <a:lnSpc>
                          <a:spcPct val="9770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Claim</a:t>
                      </a:r>
                      <a:r>
                        <a:rPr sz="11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only</a:t>
                      </a:r>
                      <a:r>
                        <a:rPr sz="1100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permitted</a:t>
                      </a:r>
                      <a:r>
                        <a:rPr sz="11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for</a:t>
                      </a:r>
                      <a:r>
                        <a:rPr sz="1100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SDS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from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starch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naturally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occurring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in</a:t>
                      </a:r>
                      <a:r>
                        <a:rPr sz="1100" spc="49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starchy</a:t>
                      </a:r>
                      <a:r>
                        <a:rPr sz="1100" spc="49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foods</a:t>
                      </a:r>
                      <a:r>
                        <a:rPr sz="1100" spc="49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where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6675" marR="60325" algn="just">
                        <a:lnSpc>
                          <a:spcPct val="97500"/>
                        </a:lnSpc>
                        <a:spcBef>
                          <a:spcPts val="10"/>
                        </a:spcBef>
                        <a:tabLst>
                          <a:tab pos="106616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available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carbohydrates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provide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45" dirty="0">
                          <a:latin typeface="Cambria"/>
                          <a:cs typeface="Cambria"/>
                        </a:rPr>
                        <a:t>at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least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55%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45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4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total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energy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where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at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least</a:t>
                      </a:r>
                      <a:r>
                        <a:rPr sz="11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55%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available</a:t>
                      </a:r>
                      <a:r>
                        <a:rPr sz="11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carbohydrates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available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starch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4572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25" dirty="0"/>
              <a:t>78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8987790" y="429259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12813" y="817216"/>
            <a:ext cx="3581400" cy="516255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710"/>
              </a:spcBef>
            </a:pPr>
            <a:r>
              <a:rPr sz="1100" dirty="0">
                <a:latin typeface="Cambria"/>
                <a:cs typeface="Cambria"/>
              </a:rPr>
              <a:t>TABLE</a:t>
            </a:r>
            <a:r>
              <a:rPr sz="1100" spc="-60" dirty="0">
                <a:latin typeface="Times New Roman"/>
                <a:cs typeface="Times New Roman"/>
              </a:rPr>
              <a:t> </a:t>
            </a:r>
            <a:r>
              <a:rPr sz="1100" spc="-50" dirty="0">
                <a:latin typeface="Cambria"/>
                <a:cs typeface="Cambria"/>
              </a:rPr>
              <a:t>V</a:t>
            </a:r>
            <a:endParaRPr sz="11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10"/>
              </a:spcBef>
            </a:pPr>
            <a:r>
              <a:rPr sz="1100" spc="-10" dirty="0">
                <a:latin typeface="Cambria"/>
                <a:cs typeface="Cambria"/>
              </a:rPr>
              <a:t>CONDITIONS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mbria"/>
                <a:cs typeface="Cambria"/>
              </a:rPr>
              <a:t>FOR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mbria"/>
                <a:cs typeface="Cambria"/>
              </a:rPr>
              <a:t>CLAIMS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mbria"/>
                <a:cs typeface="Cambria"/>
              </a:rPr>
              <a:t>RELATED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mbria"/>
                <a:cs typeface="Cambria"/>
              </a:rPr>
              <a:t>TO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mbria"/>
                <a:cs typeface="Cambria"/>
              </a:rPr>
              <a:t>ADDED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mbria"/>
                <a:cs typeface="Cambria"/>
              </a:rPr>
              <a:t>NUTRIENT</a:t>
            </a:r>
            <a:endParaRPr sz="1100">
              <a:latin typeface="Cambria"/>
              <a:cs typeface="Cambri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826005" y="1652269"/>
          <a:ext cx="8028305" cy="3155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58720"/>
                <a:gridCol w="2286635"/>
                <a:gridCol w="3201670"/>
              </a:tblGrid>
              <a:tr h="275590">
                <a:tc>
                  <a:txBody>
                    <a:bodyPr/>
                    <a:lstStyle/>
                    <a:p>
                      <a:pPr marL="726440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Permitted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Cambria"/>
                          <a:cs typeface="Cambria"/>
                        </a:rPr>
                        <a:t>Claims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Nutrient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5565" algn="ctr">
                        <a:lnSpc>
                          <a:spcPts val="1290"/>
                        </a:lnSpc>
                      </a:pPr>
                      <a:r>
                        <a:rPr sz="1100" i="1" spc="-10" dirty="0">
                          <a:latin typeface="Cambria"/>
                          <a:cs typeface="Cambria"/>
                        </a:rPr>
                        <a:t>Condition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6370">
                <a:tc>
                  <a:txBody>
                    <a:bodyPr/>
                    <a:lstStyle/>
                    <a:p>
                      <a:pPr marL="67945">
                        <a:lnSpc>
                          <a:spcPts val="1215"/>
                        </a:lnSpc>
                        <a:tabLst>
                          <a:tab pos="845185" algn="l"/>
                          <a:tab pos="157416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“enriched”,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“fortified”,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	</a:t>
                      </a:r>
                      <a:r>
                        <a:rPr sz="1100" spc="-35" dirty="0">
                          <a:latin typeface="Cambria"/>
                          <a:cs typeface="Cambria"/>
                        </a:rPr>
                        <a:t>“strengthened”,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1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Vitamins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minerals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1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Meet</a:t>
                      </a:r>
                      <a:r>
                        <a:rPr sz="1100" spc="6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8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level</a:t>
                      </a:r>
                      <a:r>
                        <a:rPr sz="1100" spc="6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for</a:t>
                      </a:r>
                      <a:r>
                        <a:rPr sz="1100" spc="6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claim</a:t>
                      </a:r>
                      <a:r>
                        <a:rPr sz="1100" spc="7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“high</a:t>
                      </a:r>
                      <a:r>
                        <a:rPr sz="1100" spc="7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in”</a:t>
                      </a:r>
                      <a:r>
                        <a:rPr sz="1100" spc="9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in</a:t>
                      </a:r>
                      <a:r>
                        <a:rPr sz="11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Table</a:t>
                      </a:r>
                      <a:r>
                        <a:rPr sz="11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II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68580" marR="53975">
                        <a:lnSpc>
                          <a:spcPts val="1290"/>
                        </a:lnSpc>
                        <a:spcBef>
                          <a:spcPts val="15"/>
                        </a:spcBef>
                      </a:pPr>
                      <a:r>
                        <a:rPr sz="1100" spc="-55" dirty="0">
                          <a:latin typeface="Cambria"/>
                          <a:cs typeface="Cambria"/>
                        </a:rPr>
                        <a:t>“enhanced”</a:t>
                      </a:r>
                      <a:r>
                        <a:rPr sz="1100" spc="3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or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any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35" dirty="0">
                          <a:latin typeface="Cambria"/>
                          <a:cs typeface="Cambria"/>
                        </a:rPr>
                        <a:t>other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40" dirty="0">
                          <a:latin typeface="Cambria"/>
                          <a:cs typeface="Cambria"/>
                        </a:rPr>
                        <a:t>words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40" dirty="0">
                          <a:latin typeface="Cambria"/>
                          <a:cs typeface="Cambria"/>
                        </a:rPr>
                        <a:t>similar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meaning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Fifth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Schedule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10"/>
                        </a:lnSpc>
                        <a:tabLst>
                          <a:tab pos="615315" algn="l"/>
                          <a:tab pos="1103630" algn="l"/>
                          <a:tab pos="1532255" algn="l"/>
                          <a:tab pos="199199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Amino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acids,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fatty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acids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and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1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declare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amount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added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in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specified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quantity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65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nucleotides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6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food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63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15"/>
                        </a:lnSpc>
                        <a:tabLst>
                          <a:tab pos="812165" algn="l"/>
                          <a:tab pos="148082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Other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food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components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1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Meet</a:t>
                      </a:r>
                      <a:r>
                        <a:rPr sz="11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level</a:t>
                      </a:r>
                      <a:r>
                        <a:rPr sz="11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for</a:t>
                      </a:r>
                      <a:r>
                        <a:rPr sz="11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other</a:t>
                      </a:r>
                      <a:r>
                        <a:rPr sz="11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function</a:t>
                      </a:r>
                      <a:r>
                        <a:rPr sz="11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claims</a:t>
                      </a:r>
                      <a:r>
                        <a:rPr sz="11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in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4940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1594">
                        <a:lnSpc>
                          <a:spcPts val="1280"/>
                        </a:lnSpc>
                        <a:spcBef>
                          <a:spcPts val="25"/>
                        </a:spcBef>
                        <a:tabLst>
                          <a:tab pos="526415" algn="l"/>
                          <a:tab pos="1259840" algn="l"/>
                          <a:tab pos="171831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(with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permitted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other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function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claims)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Table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IV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Fifth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Schedule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6370">
                <a:tc>
                  <a:txBody>
                    <a:bodyPr/>
                    <a:lstStyle/>
                    <a:p>
                      <a:pPr marL="67945">
                        <a:lnSpc>
                          <a:spcPts val="1215"/>
                        </a:lnSpc>
                      </a:pPr>
                      <a:r>
                        <a:rPr sz="1100" spc="-65" dirty="0">
                          <a:latin typeface="Cambria"/>
                          <a:cs typeface="Cambria"/>
                        </a:rPr>
                        <a:t>“contain”,</a:t>
                      </a:r>
                      <a:r>
                        <a:rPr sz="1100" spc="-9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spc="-75" dirty="0">
                          <a:latin typeface="Cambria"/>
                          <a:cs typeface="Cambria"/>
                        </a:rPr>
                        <a:t>“added”,</a:t>
                      </a:r>
                      <a:r>
                        <a:rPr sz="1100" spc="-9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spc="-70" dirty="0">
                          <a:latin typeface="Cambria"/>
                          <a:cs typeface="Cambria"/>
                        </a:rPr>
                        <a:t>“with”</a:t>
                      </a:r>
                      <a:r>
                        <a:rPr sz="1100" spc="-7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spc="-45" dirty="0">
                          <a:latin typeface="Cambria"/>
                          <a:cs typeface="Cambria"/>
                        </a:rPr>
                        <a:t>or</a:t>
                      </a:r>
                      <a:r>
                        <a:rPr sz="1100" spc="-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5" dirty="0">
                          <a:latin typeface="Cambria"/>
                          <a:cs typeface="Cambria"/>
                        </a:rPr>
                        <a:t>any</a:t>
                      </a:r>
                      <a:r>
                        <a:rPr sz="1100" spc="-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70" dirty="0">
                          <a:latin typeface="Cambria"/>
                          <a:cs typeface="Cambria"/>
                        </a:rPr>
                        <a:t>other</a:t>
                      </a:r>
                      <a:r>
                        <a:rPr sz="1100" spc="-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words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15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Vitamins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minerals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15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Meet</a:t>
                      </a:r>
                      <a:r>
                        <a:rPr sz="11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minimum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level</a:t>
                      </a:r>
                      <a:r>
                        <a:rPr sz="1100" spc="-3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for</a:t>
                      </a:r>
                      <a:r>
                        <a:rPr sz="1100" spc="-3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claim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“source</a:t>
                      </a:r>
                      <a:r>
                        <a:rPr sz="1100" spc="-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of”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in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Table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II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marL="67945">
                        <a:lnSpc>
                          <a:spcPts val="127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ofsimilarmeaning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Fifth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Schedule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10"/>
                        </a:lnSpc>
                        <a:tabLst>
                          <a:tab pos="615315" algn="l"/>
                          <a:tab pos="1103630" algn="l"/>
                          <a:tab pos="1532255" algn="l"/>
                          <a:tab pos="1991995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Amino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acids,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fatty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acids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and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1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declare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amount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added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in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specified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quantity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631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90"/>
                        </a:lnSpc>
                        <a:tabLst>
                          <a:tab pos="971550" algn="l"/>
                          <a:tab pos="1409700" algn="l"/>
                          <a:tab pos="1949450" algn="l"/>
                        </a:tabLst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nucleotides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Cambria"/>
                          <a:cs typeface="Cambria"/>
                        </a:rPr>
                        <a:t>other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food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food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308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components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9850628" y="4589145"/>
            <a:ext cx="1085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25" dirty="0">
                <a:latin typeface="Cambria"/>
                <a:cs typeface="Cambria"/>
              </a:rPr>
              <a:t>”.</a:t>
            </a:r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3658233" y="10053290"/>
            <a:ext cx="250825" cy="20447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sz="1100" spc="-25" dirty="0">
                <a:latin typeface="Cambria"/>
                <a:cs typeface="Cambria"/>
              </a:rPr>
              <a:t>79</a:t>
            </a:fld>
            <a:endParaRPr sz="110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2002" y="429259"/>
            <a:ext cx="5758815" cy="3084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800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200" b="1" spc="-10" dirty="0">
                <a:latin typeface="Cambria"/>
                <a:cs typeface="Cambria"/>
              </a:rPr>
              <a:t>Amendment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of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Twelfth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Schedule</a:t>
            </a:r>
            <a:endParaRPr sz="12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spcBef>
                <a:spcPts val="675"/>
              </a:spcBef>
              <a:buAutoNum type="arabicPeriod" startAt="16"/>
              <a:tabLst>
                <a:tab pos="469265" algn="l"/>
              </a:tabLst>
            </a:pPr>
            <a:r>
              <a:rPr sz="1200" dirty="0">
                <a:latin typeface="Cambria"/>
                <a:cs typeface="Cambria"/>
              </a:rPr>
              <a:t>The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Twelfth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Schedule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to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principal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Regulations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is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amended—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  <a:buFont typeface="Cambria"/>
              <a:buAutoNum type="arabicPeriod" startAt="16"/>
            </a:pPr>
            <a:endParaRPr sz="1200">
              <a:latin typeface="Cambria"/>
              <a:cs typeface="Cambria"/>
            </a:endParaRPr>
          </a:p>
          <a:p>
            <a:pPr marL="960119" lvl="1" indent="-490855">
              <a:lnSpc>
                <a:spcPct val="100000"/>
              </a:lnSpc>
              <a:buFont typeface="Cambria"/>
              <a:buAutoNum type="alphaLcParenBoth"/>
              <a:tabLst>
                <a:tab pos="960119" algn="l"/>
              </a:tabLst>
            </a:pPr>
            <a:r>
              <a:rPr sz="1200" dirty="0">
                <a:latin typeface="Cambria"/>
                <a:cs typeface="Cambria"/>
              </a:rPr>
              <a:t>in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TABLE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I—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136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marL="678815" lvl="2" indent="-424180" algn="ctr">
              <a:lnSpc>
                <a:spcPct val="100000"/>
              </a:lnSpc>
              <a:buAutoNum type="romanLcParenBoth"/>
              <a:tabLst>
                <a:tab pos="678815" algn="l"/>
              </a:tabLst>
            </a:pPr>
            <a:r>
              <a:rPr sz="1200" dirty="0">
                <a:latin typeface="Cambria"/>
                <a:cs typeface="Cambria"/>
              </a:rPr>
              <a:t>by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substituting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for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paragraph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5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following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paragraph: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sz="1200">
              <a:latin typeface="Cambria"/>
              <a:cs typeface="Cambria"/>
            </a:endParaRPr>
          </a:p>
          <a:p>
            <a:pPr marL="1841500" marR="2430145" indent="-228600">
              <a:lnSpc>
                <a:spcPct val="146900"/>
              </a:lnSpc>
              <a:spcBef>
                <a:spcPts val="5"/>
              </a:spcBef>
            </a:pPr>
            <a:r>
              <a:rPr sz="1200" b="1" dirty="0">
                <a:latin typeface="Cambria"/>
                <a:cs typeface="Cambria"/>
              </a:rPr>
              <a:t>“Other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food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components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D-ribose</a:t>
            </a:r>
            <a:endParaRPr sz="1200">
              <a:latin typeface="Cambria"/>
              <a:cs typeface="Cambria"/>
            </a:endParaRPr>
          </a:p>
          <a:p>
            <a:pPr marL="1841500">
              <a:lnSpc>
                <a:spcPct val="100000"/>
              </a:lnSpc>
              <a:spcBef>
                <a:spcPts val="670"/>
              </a:spcBef>
            </a:pPr>
            <a:r>
              <a:rPr sz="1200" b="1" dirty="0">
                <a:latin typeface="Cambria"/>
                <a:cs typeface="Cambria"/>
              </a:rPr>
              <a:t>Calcium</a:t>
            </a:r>
            <a:r>
              <a:rPr sz="1200" spc="185" dirty="0">
                <a:latin typeface="Times New Roman"/>
                <a:cs typeface="Times New Roman"/>
              </a:rPr>
              <a:t>  </a:t>
            </a:r>
            <a:r>
              <a:rPr sz="1200" b="1" dirty="0">
                <a:latin typeface="Cambria"/>
                <a:cs typeface="Cambria"/>
              </a:rPr>
              <a:t>3-</a:t>
            </a:r>
            <a:r>
              <a:rPr sz="1200" b="1" spc="-10" dirty="0">
                <a:latin typeface="Cambria"/>
                <a:cs typeface="Cambria"/>
              </a:rPr>
              <a:t>hydroxy-3-</a:t>
            </a:r>
            <a:r>
              <a:rPr sz="1200" b="1" dirty="0">
                <a:latin typeface="Cambria"/>
                <a:cs typeface="Cambria"/>
              </a:rPr>
              <a:t>methyl</a:t>
            </a:r>
            <a:r>
              <a:rPr sz="1200" spc="190" dirty="0">
                <a:latin typeface="Times New Roman"/>
                <a:cs typeface="Times New Roman"/>
              </a:rPr>
              <a:t>  </a:t>
            </a:r>
            <a:r>
              <a:rPr sz="1200" b="1" dirty="0">
                <a:latin typeface="Cambria"/>
                <a:cs typeface="Cambria"/>
              </a:rPr>
              <a:t>butyrate</a:t>
            </a:r>
            <a:r>
              <a:rPr sz="1200" spc="190" dirty="0">
                <a:latin typeface="Times New Roman"/>
                <a:cs typeface="Times New Roman"/>
              </a:rPr>
              <a:t>  </a:t>
            </a:r>
            <a:r>
              <a:rPr sz="1200" b="1" spc="-10" dirty="0">
                <a:latin typeface="Cambria"/>
                <a:cs typeface="Cambria"/>
              </a:rPr>
              <a:t>monohydrate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31133" y="3490081"/>
            <a:ext cx="1845945" cy="55880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1200" b="1" dirty="0">
                <a:latin typeface="Cambria"/>
                <a:cs typeface="Cambria"/>
              </a:rPr>
              <a:t>(CaHMB)/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hydroxy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682625" algn="l"/>
                <a:tab pos="1693545" algn="l"/>
              </a:tabLst>
            </a:pPr>
            <a:r>
              <a:rPr sz="1200" b="1" spc="-20" dirty="0">
                <a:latin typeface="Cambria"/>
                <a:cs typeface="Cambria"/>
              </a:rPr>
              <a:t>(only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b="1" spc="-10" dirty="0">
                <a:latin typeface="Cambria"/>
                <a:cs typeface="Cambria"/>
              </a:rPr>
              <a:t>permitted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b="1" spc="-25" dirty="0">
                <a:latin typeface="Cambria"/>
                <a:cs typeface="Cambria"/>
              </a:rPr>
              <a:t>in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31133" y="4108824"/>
            <a:ext cx="11868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mbria"/>
                <a:cs typeface="Cambria"/>
              </a:rPr>
              <a:t>Epigallocatechin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63845" y="3490081"/>
            <a:ext cx="1419225" cy="8274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6695" marR="5080" indent="-214629">
              <a:lnSpc>
                <a:spcPct val="146200"/>
              </a:lnSpc>
              <a:spcBef>
                <a:spcPts val="95"/>
              </a:spcBef>
            </a:pPr>
            <a:r>
              <a:rPr sz="1200" b="1" spc="-10" dirty="0">
                <a:latin typeface="Cambria"/>
                <a:cs typeface="Cambria"/>
              </a:rPr>
              <a:t>methylbutyrate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formula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dietary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gallate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37898" y="3490081"/>
            <a:ext cx="523240" cy="827405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46990">
              <a:lnSpc>
                <a:spcPct val="100000"/>
              </a:lnSpc>
              <a:spcBef>
                <a:spcPts val="760"/>
              </a:spcBef>
            </a:pPr>
            <a:r>
              <a:rPr sz="1200" b="1" spc="-10" dirty="0">
                <a:latin typeface="Cambria"/>
                <a:cs typeface="Cambria"/>
              </a:rPr>
              <a:t>(HMB)</a:t>
            </a:r>
            <a:endParaRPr sz="1200">
              <a:latin typeface="Cambria"/>
              <a:cs typeface="Cambria"/>
            </a:endParaRPr>
          </a:p>
          <a:p>
            <a:pPr marL="12700" marR="5080" indent="120650">
              <a:lnSpc>
                <a:spcPts val="2110"/>
              </a:lnSpc>
              <a:spcBef>
                <a:spcPts val="90"/>
              </a:spcBef>
            </a:pPr>
            <a:r>
              <a:rPr sz="1200" b="1" spc="-10" dirty="0">
                <a:latin typeface="Cambria"/>
                <a:cs typeface="Cambria"/>
              </a:rPr>
              <a:t>food)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(EGCG)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02175" y="4291704"/>
            <a:ext cx="3957954" cy="190182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41275" algn="just">
              <a:lnSpc>
                <a:spcPct val="100000"/>
              </a:lnSpc>
              <a:spcBef>
                <a:spcPts val="770"/>
              </a:spcBef>
            </a:pPr>
            <a:r>
              <a:rPr sz="1200" b="1" spc="-10" dirty="0">
                <a:latin typeface="Cambria"/>
                <a:cs typeface="Cambria"/>
              </a:rPr>
              <a:t>Isomaltulose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(except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in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infant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formula)</a:t>
            </a:r>
            <a:endParaRPr sz="1200">
              <a:latin typeface="Cambria"/>
              <a:cs typeface="Cambria"/>
            </a:endParaRPr>
          </a:p>
          <a:p>
            <a:pPr marL="12700" marR="5080" indent="33020" algn="just">
              <a:lnSpc>
                <a:spcPct val="146500"/>
              </a:lnSpc>
              <a:spcBef>
                <a:spcPts val="5"/>
              </a:spcBef>
            </a:pPr>
            <a:r>
              <a:rPr sz="1200" b="1" dirty="0">
                <a:latin typeface="Cambria"/>
                <a:cs typeface="Cambria"/>
              </a:rPr>
              <a:t>Lactotripeptide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(which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consists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of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L-</a:t>
            </a:r>
            <a:r>
              <a:rPr sz="1200" b="1" spc="-10" dirty="0">
                <a:latin typeface="Cambria"/>
                <a:cs typeface="Cambria"/>
              </a:rPr>
              <a:t>valine-L-proline-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L-proline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(VPP)</a:t>
            </a:r>
            <a:r>
              <a:rPr sz="1200" spc="355" dirty="0">
                <a:latin typeface="Times New Roman"/>
                <a:cs typeface="Times New Roman"/>
              </a:rPr>
              <a:t>  </a:t>
            </a:r>
            <a:r>
              <a:rPr sz="1200" b="1" dirty="0">
                <a:latin typeface="Cambria"/>
                <a:cs typeface="Cambria"/>
              </a:rPr>
              <a:t>and</a:t>
            </a:r>
            <a:r>
              <a:rPr sz="1200" spc="360" dirty="0">
                <a:latin typeface="Times New Roman"/>
                <a:cs typeface="Times New Roman"/>
              </a:rPr>
              <a:t>  </a:t>
            </a:r>
            <a:r>
              <a:rPr sz="1200" b="1" spc="-10" dirty="0">
                <a:latin typeface="Cambria"/>
                <a:cs typeface="Cambria"/>
              </a:rPr>
              <a:t>L-isoleucine-L-proline-L-proline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(IPP)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with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proportion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of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VPP:IPP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between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0.56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to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b="1" spc="-20" dirty="0">
                <a:latin typeface="Cambria"/>
                <a:cs typeface="Cambria"/>
              </a:rPr>
              <a:t>1.77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(addition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is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only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permitted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b="1" spc="-20" dirty="0">
                <a:latin typeface="Cambria"/>
                <a:cs typeface="Cambria"/>
              </a:rPr>
              <a:t>for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fruit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juice,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vegetable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juice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and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milk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product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except</a:t>
            </a:r>
            <a:r>
              <a:rPr sz="1200" spc="2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for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infant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formula,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follow-</a:t>
            </a:r>
            <a:r>
              <a:rPr sz="1200" b="1" spc="-25" dirty="0">
                <a:latin typeface="Cambria"/>
                <a:cs typeface="Cambria"/>
              </a:rPr>
              <a:t>up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formula</a:t>
            </a:r>
            <a:r>
              <a:rPr sz="1200" spc="45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and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formulated</a:t>
            </a:r>
            <a:r>
              <a:rPr sz="1200" spc="45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milk</a:t>
            </a:r>
            <a:r>
              <a:rPr sz="1200" spc="45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powder</a:t>
            </a:r>
            <a:r>
              <a:rPr sz="1200" spc="44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for</a:t>
            </a:r>
            <a:r>
              <a:rPr sz="1200" spc="45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children))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02175" y="6167993"/>
            <a:ext cx="3361054" cy="561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6700"/>
              </a:lnSpc>
              <a:spcBef>
                <a:spcPts val="100"/>
              </a:spcBef>
              <a:tabLst>
                <a:tab pos="738505" algn="l"/>
                <a:tab pos="1045210" algn="l"/>
                <a:tab pos="1169035" algn="l"/>
                <a:tab pos="2266315" algn="l"/>
                <a:tab pos="2923540" algn="l"/>
              </a:tabLst>
            </a:pPr>
            <a:r>
              <a:rPr sz="1200" b="1" spc="-10" dirty="0">
                <a:latin typeface="Cambria"/>
                <a:cs typeface="Cambria"/>
              </a:rPr>
              <a:t>Mixture</a:t>
            </a:r>
            <a:r>
              <a:rPr sz="1200" dirty="0">
                <a:latin typeface="Times New Roman"/>
                <a:cs typeface="Times New Roman"/>
              </a:rPr>
              <a:t>		</a:t>
            </a:r>
            <a:r>
              <a:rPr sz="1200" b="1" spc="-10" dirty="0">
                <a:latin typeface="Cambria"/>
                <a:cs typeface="Cambria"/>
              </a:rPr>
              <a:t>containing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b="1" spc="-25" dirty="0">
                <a:latin typeface="Cambria"/>
                <a:cs typeface="Cambria"/>
              </a:rPr>
              <a:t>50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b="1" spc="-25" dirty="0">
                <a:latin typeface="Cambria"/>
                <a:cs typeface="Cambria"/>
              </a:rPr>
              <a:t>per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(weight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b="1" spc="-25" dirty="0">
                <a:latin typeface="Cambria"/>
                <a:cs typeface="Cambria"/>
              </a:rPr>
              <a:t>per</a:t>
            </a:r>
            <a:r>
              <a:rPr sz="1200" dirty="0">
                <a:latin typeface="Times New Roman"/>
                <a:cs typeface="Times New Roman"/>
              </a:rPr>
              <a:t>		</a:t>
            </a:r>
            <a:r>
              <a:rPr sz="1200" b="1" dirty="0">
                <a:latin typeface="Cambria"/>
                <a:cs typeface="Cambria"/>
              </a:rPr>
              <a:t>weight)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galactooligosaccharide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24615" y="6167993"/>
            <a:ext cx="434340" cy="561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8585">
              <a:lnSpc>
                <a:spcPct val="146700"/>
              </a:lnSpc>
              <a:spcBef>
                <a:spcPts val="100"/>
              </a:spcBef>
            </a:pPr>
            <a:r>
              <a:rPr sz="1200" b="1" spc="-20" dirty="0">
                <a:latin typeface="Cambria"/>
                <a:cs typeface="Cambria"/>
              </a:rPr>
              <a:t>cent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(GOS)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02175" y="6704062"/>
            <a:ext cx="3941445" cy="562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6900"/>
              </a:lnSpc>
              <a:spcBef>
                <a:spcPts val="100"/>
              </a:spcBef>
            </a:pPr>
            <a:r>
              <a:rPr sz="1200" b="1" dirty="0">
                <a:latin typeface="Cambria"/>
                <a:cs typeface="Cambria"/>
              </a:rPr>
              <a:t>and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50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per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cent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(weight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per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weight)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polydextrose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(PDX)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Sialic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acid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(from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b="1" spc="-20" dirty="0">
                <a:latin typeface="Cambria"/>
                <a:cs typeface="Cambria"/>
              </a:rPr>
              <a:t>milk)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02175" y="7326614"/>
            <a:ext cx="26695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mbria"/>
                <a:cs typeface="Cambria"/>
              </a:rPr>
              <a:t>Plant</a:t>
            </a:r>
            <a:r>
              <a:rPr sz="1200" spc="160" dirty="0">
                <a:latin typeface="Times New Roman"/>
                <a:cs typeface="Times New Roman"/>
              </a:rPr>
              <a:t>  </a:t>
            </a:r>
            <a:r>
              <a:rPr sz="1200" b="1" dirty="0">
                <a:latin typeface="Cambria"/>
                <a:cs typeface="Cambria"/>
              </a:rPr>
              <a:t>sterols</a:t>
            </a:r>
            <a:r>
              <a:rPr sz="1200" spc="165" dirty="0">
                <a:latin typeface="Times New Roman"/>
                <a:cs typeface="Times New Roman"/>
              </a:rPr>
              <a:t>  </a:t>
            </a:r>
            <a:r>
              <a:rPr sz="1200" b="1" dirty="0">
                <a:latin typeface="Cambria"/>
                <a:cs typeface="Cambria"/>
              </a:rPr>
              <a:t>or</a:t>
            </a:r>
            <a:r>
              <a:rPr sz="1200" spc="165" dirty="0">
                <a:latin typeface="Times New Roman"/>
                <a:cs typeface="Times New Roman"/>
              </a:rPr>
              <a:t>  </a:t>
            </a:r>
            <a:r>
              <a:rPr sz="1200" b="1" dirty="0">
                <a:latin typeface="Cambria"/>
                <a:cs typeface="Cambria"/>
              </a:rPr>
              <a:t>plant</a:t>
            </a:r>
            <a:r>
              <a:rPr sz="1200" spc="165" dirty="0">
                <a:latin typeface="Times New Roman"/>
                <a:cs typeface="Times New Roman"/>
              </a:rPr>
              <a:t>  </a:t>
            </a:r>
            <a:r>
              <a:rPr sz="1200" b="1" dirty="0">
                <a:latin typeface="Cambria"/>
                <a:cs typeface="Cambria"/>
              </a:rPr>
              <a:t>stanols</a:t>
            </a:r>
            <a:r>
              <a:rPr sz="1200" spc="165" dirty="0">
                <a:latin typeface="Times New Roman"/>
                <a:cs typeface="Times New Roman"/>
              </a:rPr>
              <a:t>  </a:t>
            </a:r>
            <a:r>
              <a:rPr sz="1200" b="1" spc="-25" dirty="0">
                <a:latin typeface="Cambria"/>
                <a:cs typeface="Cambria"/>
              </a:rPr>
              <a:t>or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02175" y="7593314"/>
            <a:ext cx="25749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77085" algn="l"/>
              </a:tabLst>
            </a:pPr>
            <a:r>
              <a:rPr sz="1200" b="1" spc="-10" dirty="0">
                <a:latin typeface="Cambria"/>
                <a:cs typeface="Cambria"/>
              </a:rPr>
              <a:t>phytostanols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(comprising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b="1" spc="-10" dirty="0">
                <a:latin typeface="Cambria"/>
                <a:cs typeface="Cambria"/>
              </a:rPr>
              <a:t>mainly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67650" y="7242794"/>
            <a:ext cx="1193800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5405" marR="5080" indent="-53340">
              <a:lnSpc>
                <a:spcPct val="145800"/>
              </a:lnSpc>
              <a:spcBef>
                <a:spcPts val="100"/>
              </a:spcBef>
              <a:tabLst>
                <a:tab pos="472440" algn="l"/>
              </a:tabLst>
            </a:pPr>
            <a:r>
              <a:rPr sz="1200" b="1" dirty="0">
                <a:latin typeface="Cambria"/>
                <a:cs typeface="Cambria"/>
              </a:rPr>
              <a:t>phytosterols</a:t>
            </a:r>
            <a:r>
              <a:rPr sz="1200" spc="150" dirty="0">
                <a:latin typeface="Times New Roman"/>
                <a:cs typeface="Times New Roman"/>
              </a:rPr>
              <a:t>  </a:t>
            </a:r>
            <a:r>
              <a:rPr sz="1200" b="1" spc="-25" dirty="0">
                <a:latin typeface="Cambria"/>
                <a:cs typeface="Cambria"/>
              </a:rPr>
              <a:t>or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Cambria"/>
                <a:cs typeface="Cambria"/>
              </a:rPr>
              <a:t>of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b="1" spc="-10" dirty="0">
                <a:latin typeface="Cambria"/>
                <a:cs typeface="Cambria"/>
              </a:rPr>
              <a:t>sitosterol,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02175" y="7776194"/>
            <a:ext cx="3957954" cy="1901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6700"/>
              </a:lnSpc>
              <a:spcBef>
                <a:spcPts val="100"/>
              </a:spcBef>
              <a:tabLst>
                <a:tab pos="1238250" algn="l"/>
                <a:tab pos="2735580" algn="l"/>
                <a:tab pos="3437254" algn="l"/>
              </a:tabLst>
            </a:pPr>
            <a:r>
              <a:rPr sz="1200" b="1" spc="-10" dirty="0">
                <a:latin typeface="Cambria"/>
                <a:cs typeface="Cambria"/>
              </a:rPr>
              <a:t>campesterol,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b="1" spc="-10" dirty="0">
                <a:latin typeface="Cambria"/>
                <a:cs typeface="Cambria"/>
              </a:rPr>
              <a:t>stigmasterol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Cambria"/>
                <a:cs typeface="Cambria"/>
              </a:rPr>
              <a:t>and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b="1" spc="-20" dirty="0">
                <a:latin typeface="Cambria"/>
                <a:cs typeface="Cambria"/>
              </a:rPr>
              <a:t>other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b="1" spc="-10" dirty="0">
                <a:latin typeface="Cambria"/>
                <a:cs typeface="Cambria"/>
              </a:rPr>
              <a:t>related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plant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stanol)</a:t>
            </a:r>
            <a:endParaRPr sz="1200">
              <a:latin typeface="Cambria"/>
              <a:cs typeface="Cambria"/>
            </a:endParaRPr>
          </a:p>
          <a:p>
            <a:pPr marL="12700" marR="6350">
              <a:lnSpc>
                <a:spcPct val="146700"/>
              </a:lnSpc>
            </a:pPr>
            <a:r>
              <a:rPr sz="1200" b="1" dirty="0">
                <a:latin typeface="Cambria"/>
                <a:cs typeface="Cambria"/>
              </a:rPr>
              <a:t>Plant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sterol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esters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(comprising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mainly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of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campesterol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ester,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stigmasterol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ester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and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beta-</a:t>
            </a:r>
            <a:r>
              <a:rPr sz="1200" b="1" spc="-10" dirty="0">
                <a:latin typeface="Cambria"/>
                <a:cs typeface="Cambria"/>
              </a:rPr>
              <a:t>sitosterol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ester)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1200" b="1" dirty="0">
                <a:latin typeface="Cambria"/>
                <a:cs typeface="Cambria"/>
              </a:rPr>
              <a:t>Soy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protein</a:t>
            </a:r>
            <a:endParaRPr sz="1200">
              <a:latin typeface="Cambria"/>
              <a:cs typeface="Cambria"/>
            </a:endParaRPr>
          </a:p>
          <a:p>
            <a:pPr marL="12700" marR="5080">
              <a:lnSpc>
                <a:spcPts val="2110"/>
              </a:lnSpc>
              <a:spcBef>
                <a:spcPts val="95"/>
              </a:spcBef>
            </a:pPr>
            <a:r>
              <a:rPr sz="1200" b="1" dirty="0">
                <a:latin typeface="Cambria"/>
                <a:cs typeface="Cambria"/>
              </a:rPr>
              <a:t>Sucromalt</a:t>
            </a:r>
            <a:r>
              <a:rPr sz="1200" spc="39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(only</a:t>
            </a:r>
            <a:r>
              <a:rPr sz="1200" spc="39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permitted</a:t>
            </a:r>
            <a:r>
              <a:rPr sz="1200" spc="39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in</a:t>
            </a:r>
            <a:r>
              <a:rPr sz="1200" spc="38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formula</a:t>
            </a:r>
            <a:r>
              <a:rPr sz="1200" spc="39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dietary</a:t>
            </a:r>
            <a:r>
              <a:rPr sz="1200" spc="38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food)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Beta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glucan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from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b="1" spc="-20" dirty="0">
                <a:latin typeface="Cambria"/>
                <a:cs typeface="Cambria"/>
              </a:rPr>
              <a:t>yeast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658233" y="9954230"/>
            <a:ext cx="256540" cy="20447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>
                <a:latin typeface="Cambria"/>
                <a:cs typeface="Cambria"/>
              </a:rPr>
              <a:t>8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2004" y="436879"/>
            <a:ext cx="5760085" cy="8973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350" algn="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40"/>
              </a:spcBef>
            </a:pPr>
            <a:endParaRPr sz="1200">
              <a:latin typeface="Cambria"/>
              <a:cs typeface="Cambria"/>
            </a:endParaRPr>
          </a:p>
          <a:p>
            <a:pPr marL="456565" marR="8255" indent="-456565" algn="r">
              <a:lnSpc>
                <a:spcPct val="100000"/>
              </a:lnSpc>
              <a:buFont typeface="Cambria"/>
              <a:buAutoNum type="alphaLcParenBoth" startAt="2"/>
              <a:tabLst>
                <a:tab pos="456565" algn="l"/>
              </a:tabLst>
            </a:pP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memasukkan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selepas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subperaturan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(2)</a:t>
            </a:r>
            <a:r>
              <a:rPr sz="1200" spc="-9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subperaturan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yang</a:t>
            </a:r>
            <a:r>
              <a:rPr sz="1200" spc="-8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5"/>
              </a:spcBef>
              <a:buFont typeface="Cambria"/>
              <a:buAutoNum type="alphaLcParenBoth" startAt="2"/>
            </a:pPr>
            <a:endParaRPr sz="1200">
              <a:latin typeface="Cambria"/>
              <a:cs typeface="Cambria"/>
            </a:endParaRPr>
          </a:p>
          <a:p>
            <a:pPr marL="926465" marR="6985" indent="228600" algn="just">
              <a:lnSpc>
                <a:spcPct val="146700"/>
              </a:lnSpc>
            </a:pPr>
            <a:r>
              <a:rPr sz="1200" dirty="0">
                <a:latin typeface="Cambria"/>
                <a:cs typeface="Cambria"/>
              </a:rPr>
              <a:t>“(2</a:t>
            </a:r>
            <a:r>
              <a:rPr sz="1000" dirty="0">
                <a:latin typeface="Cambria"/>
                <a:cs typeface="Cambria"/>
              </a:rPr>
              <a:t>A</a:t>
            </a:r>
            <a:r>
              <a:rPr sz="1200" dirty="0">
                <a:latin typeface="Cambria"/>
                <a:cs typeface="Cambria"/>
              </a:rPr>
              <a:t>)</a:t>
            </a:r>
            <a:r>
              <a:rPr sz="1200" spc="13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Akuan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menonjolkan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tiada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penambahan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garam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natrium,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termasuk</a:t>
            </a:r>
            <a:r>
              <a:rPr sz="1200" spc="-3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“tiada</a:t>
            </a:r>
            <a:r>
              <a:rPr sz="1200" spc="-2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garam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ditambah”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boleh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dimasukkan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pada</a:t>
            </a:r>
            <a:r>
              <a:rPr sz="1200" spc="-2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label</a:t>
            </a:r>
            <a:r>
              <a:rPr sz="1200" spc="-2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jika—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695"/>
              </a:spcBef>
            </a:pPr>
            <a:endParaRPr sz="1200">
              <a:latin typeface="Cambria"/>
              <a:cs typeface="Cambria"/>
            </a:endParaRPr>
          </a:p>
          <a:p>
            <a:pPr marL="2070100" marR="7620" lvl="1" indent="-457200" algn="just">
              <a:lnSpc>
                <a:spcPct val="146700"/>
              </a:lnSpc>
              <a:buFont typeface="Cambria"/>
              <a:buAutoNum type="alphaLcParenBoth"/>
              <a:tabLst>
                <a:tab pos="2070100" algn="l"/>
              </a:tabLst>
            </a:pPr>
            <a:r>
              <a:rPr sz="1200" dirty="0">
                <a:latin typeface="Cambria"/>
                <a:cs typeface="Cambria"/>
              </a:rPr>
              <a:t>makanan</a:t>
            </a:r>
            <a:r>
              <a:rPr sz="1200" spc="254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itu</a:t>
            </a:r>
            <a:r>
              <a:rPr sz="1200" spc="254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tidak</a:t>
            </a:r>
            <a:r>
              <a:rPr sz="1200" spc="25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mengandungi</a:t>
            </a:r>
            <a:r>
              <a:rPr sz="1200" spc="254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garam</a:t>
            </a:r>
            <a:r>
              <a:rPr sz="1200" spc="260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natrium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ditambah;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70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marL="2070100" marR="5715" lvl="1" indent="-457200" algn="just">
              <a:lnSpc>
                <a:spcPct val="146700"/>
              </a:lnSpc>
              <a:buFont typeface="Cambria"/>
              <a:buAutoNum type="alphaLcParenBoth"/>
              <a:tabLst>
                <a:tab pos="2070100" algn="l"/>
              </a:tabLst>
            </a:pPr>
            <a:r>
              <a:rPr sz="1200" dirty="0">
                <a:latin typeface="Cambria"/>
                <a:cs typeface="Cambria"/>
              </a:rPr>
              <a:t>makanan</a:t>
            </a:r>
            <a:r>
              <a:rPr sz="1200" spc="35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itu</a:t>
            </a:r>
            <a:r>
              <a:rPr sz="1200" spc="35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tidak</a:t>
            </a:r>
            <a:r>
              <a:rPr sz="1200" spc="35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mengandungi</a:t>
            </a:r>
            <a:r>
              <a:rPr sz="1200" spc="35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ramuan</a:t>
            </a:r>
            <a:r>
              <a:rPr sz="1200" spc="355" dirty="0">
                <a:latin typeface="Times New Roman"/>
                <a:cs typeface="Times New Roman"/>
              </a:rPr>
              <a:t>  </a:t>
            </a:r>
            <a:r>
              <a:rPr sz="1200" spc="-20" dirty="0">
                <a:latin typeface="Cambria"/>
                <a:cs typeface="Cambria"/>
              </a:rPr>
              <a:t>yang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mengandungi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garam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natrium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ditambah;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dan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69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marL="2068195" marR="6985" lvl="1" indent="-455295" algn="just">
              <a:lnSpc>
                <a:spcPct val="146700"/>
              </a:lnSpc>
              <a:buFont typeface="Cambria"/>
              <a:buAutoNum type="alphaLcParenBoth"/>
              <a:tabLst>
                <a:tab pos="2070100" algn="l"/>
              </a:tabLst>
            </a:pPr>
            <a:r>
              <a:rPr sz="1200" dirty="0">
                <a:latin typeface="Cambria"/>
                <a:cs typeface="Cambria"/>
              </a:rPr>
              <a:t>ramuan</a:t>
            </a:r>
            <a:r>
              <a:rPr sz="1200" spc="229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229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mengandungi</a:t>
            </a:r>
            <a:r>
              <a:rPr sz="1200" spc="229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garam</a:t>
            </a:r>
            <a:r>
              <a:rPr sz="1200" spc="23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natrium</a:t>
            </a:r>
            <a:r>
              <a:rPr sz="1200" spc="229" dirty="0">
                <a:latin typeface="Times New Roman"/>
                <a:cs typeface="Times New Roman"/>
              </a:rPr>
              <a:t>  </a:t>
            </a:r>
            <a:r>
              <a:rPr sz="1200" spc="-20" dirty="0">
                <a:latin typeface="Cambria"/>
                <a:cs typeface="Cambria"/>
              </a:rPr>
              <a:t>yang</a:t>
            </a:r>
            <a:r>
              <a:rPr sz="1200" spc="-20" dirty="0">
                <a:latin typeface="Times New Roman"/>
                <a:cs typeface="Times New Roman"/>
              </a:rPr>
              <a:t> 	</a:t>
            </a:r>
            <a:r>
              <a:rPr sz="1200" dirty="0">
                <a:latin typeface="Cambria"/>
                <a:cs typeface="Cambria"/>
              </a:rPr>
              <a:t>berfungsi</a:t>
            </a:r>
            <a:r>
              <a:rPr sz="1200" spc="12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sebagai</a:t>
            </a:r>
            <a:r>
              <a:rPr sz="1200" spc="13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pengganti</a:t>
            </a:r>
            <a:r>
              <a:rPr sz="1200" spc="13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garam</a:t>
            </a:r>
            <a:r>
              <a:rPr sz="1200" spc="12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130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ditambah</a:t>
            </a:r>
            <a:r>
              <a:rPr sz="1200" spc="-10" dirty="0">
                <a:latin typeface="Times New Roman"/>
                <a:cs typeface="Times New Roman"/>
              </a:rPr>
              <a:t> 	</a:t>
            </a:r>
            <a:r>
              <a:rPr sz="1200" dirty="0">
                <a:latin typeface="Cambria"/>
                <a:cs typeface="Cambria"/>
              </a:rPr>
              <a:t>tidak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digunakan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dalam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makanan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itu.”.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200" b="1" spc="-10" dirty="0">
                <a:latin typeface="Cambria"/>
                <a:cs typeface="Cambria"/>
              </a:rPr>
              <a:t>Pindaan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peraturan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Cambria"/>
                <a:cs typeface="Cambria"/>
              </a:rPr>
              <a:t>18</a:t>
            </a:r>
            <a:r>
              <a:rPr sz="1000" b="1" spc="-25" dirty="0">
                <a:latin typeface="Cambria"/>
                <a:cs typeface="Cambria"/>
              </a:rPr>
              <a:t>B</a:t>
            </a:r>
            <a:endParaRPr sz="10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spcBef>
                <a:spcPts val="675"/>
              </a:spcBef>
              <a:buAutoNum type="arabicPeriod" startAt="6"/>
              <a:tabLst>
                <a:tab pos="469265" algn="l"/>
              </a:tabLst>
            </a:pPr>
            <a:r>
              <a:rPr sz="1200" spc="-10" dirty="0">
                <a:latin typeface="Cambria"/>
                <a:cs typeface="Cambria"/>
              </a:rPr>
              <a:t>Peraturan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18</a:t>
            </a:r>
            <a:r>
              <a:rPr sz="1000" dirty="0">
                <a:latin typeface="Cambria"/>
                <a:cs typeface="Cambria"/>
              </a:rPr>
              <a:t>B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Peraturan-Peraturan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ibu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dipinda—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690"/>
              </a:spcBef>
              <a:buFont typeface="Cambria"/>
              <a:buAutoNum type="arabicPeriod" startAt="6"/>
            </a:pPr>
            <a:endParaRPr sz="1200">
              <a:latin typeface="Cambria"/>
              <a:cs typeface="Cambria"/>
            </a:endParaRPr>
          </a:p>
          <a:p>
            <a:pPr marL="926465" marR="5080" lvl="1" indent="-457200">
              <a:lnSpc>
                <a:spcPct val="146700"/>
              </a:lnSpc>
              <a:spcBef>
                <a:spcPts val="5"/>
              </a:spcBef>
              <a:buFont typeface="Cambria"/>
              <a:buAutoNum type="alphaLcParenBoth"/>
              <a:tabLst>
                <a:tab pos="926465" algn="l"/>
                <a:tab pos="1595120" algn="l"/>
                <a:tab pos="2716530" algn="l"/>
                <a:tab pos="3795395" algn="l"/>
                <a:tab pos="4189095" algn="l"/>
                <a:tab pos="4858385" algn="l"/>
              </a:tabLst>
            </a:pP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menggantikan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subperaturan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5" dirty="0">
                <a:latin typeface="Cambria"/>
                <a:cs typeface="Cambria"/>
              </a:rPr>
              <a:t>(2)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subperaturan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700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marL="926465" marR="6985" indent="228600" algn="just">
              <a:lnSpc>
                <a:spcPct val="146700"/>
              </a:lnSpc>
              <a:spcBef>
                <a:spcPts val="5"/>
              </a:spcBef>
            </a:pPr>
            <a:r>
              <a:rPr sz="1200" dirty="0">
                <a:latin typeface="Cambria"/>
                <a:cs typeface="Cambria"/>
              </a:rPr>
              <a:t>“(2)</a:t>
            </a:r>
            <a:r>
              <a:rPr sz="1200" spc="495" dirty="0">
                <a:latin typeface="Cambria"/>
                <a:cs typeface="Cambria"/>
              </a:rPr>
              <a:t>  </a:t>
            </a:r>
            <a:r>
              <a:rPr sz="1200" dirty="0">
                <a:latin typeface="Cambria"/>
                <a:cs typeface="Cambria"/>
              </a:rPr>
              <a:t>Melainkan</a:t>
            </a:r>
            <a:r>
              <a:rPr sz="1200" spc="480" dirty="0">
                <a:latin typeface="Times New Roman"/>
                <a:cs typeface="Times New Roman"/>
              </a:rPr>
              <a:t>   </a:t>
            </a:r>
            <a:r>
              <a:rPr sz="1200" dirty="0">
                <a:latin typeface="Cambria"/>
                <a:cs typeface="Cambria"/>
              </a:rPr>
              <a:t>jika</a:t>
            </a:r>
            <a:r>
              <a:rPr sz="1200" spc="480" dirty="0">
                <a:latin typeface="Times New Roman"/>
                <a:cs typeface="Times New Roman"/>
              </a:rPr>
              <a:t>   </a:t>
            </a:r>
            <a:r>
              <a:rPr sz="1200" dirty="0">
                <a:latin typeface="Cambria"/>
                <a:cs typeface="Cambria"/>
              </a:rPr>
              <a:t>diperuntukkan</a:t>
            </a:r>
            <a:r>
              <a:rPr sz="1200" spc="484" dirty="0">
                <a:latin typeface="Times New Roman"/>
                <a:cs typeface="Times New Roman"/>
              </a:rPr>
              <a:t>   </a:t>
            </a:r>
            <a:r>
              <a:rPr sz="1200" dirty="0">
                <a:latin typeface="Cambria"/>
                <a:cs typeface="Cambria"/>
              </a:rPr>
              <a:t>selainnya</a:t>
            </a:r>
            <a:r>
              <a:rPr sz="1200" spc="480" dirty="0">
                <a:latin typeface="Times New Roman"/>
                <a:cs typeface="Times New Roman"/>
              </a:rPr>
              <a:t>   </a:t>
            </a:r>
            <a:r>
              <a:rPr sz="1200" spc="-10" dirty="0">
                <a:latin typeface="Cambria"/>
                <a:cs typeface="Cambria"/>
              </a:rPr>
              <a:t>dalam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Peraturan-</a:t>
            </a:r>
            <a:r>
              <a:rPr sz="1200" dirty="0">
                <a:latin typeface="Cambria"/>
                <a:cs typeface="Cambria"/>
              </a:rPr>
              <a:t>Peraturan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ini,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kandungan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nutrien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berhubungan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makanan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hendaklah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diperuntukkan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bagi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semua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hasil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2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dinyatakan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dalam</a:t>
            </a:r>
            <a:r>
              <a:rPr sz="1200" spc="-8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peraturan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63</a:t>
            </a:r>
            <a:r>
              <a:rPr sz="1200" spc="-8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hingga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75,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84</a:t>
            </a:r>
            <a:r>
              <a:rPr sz="1200" spc="-8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hingga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87,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89</a:t>
            </a:r>
            <a:r>
              <a:rPr sz="1200" spc="-8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hingga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113,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116,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134</a:t>
            </a:r>
            <a:r>
              <a:rPr sz="1000" spc="-10" dirty="0">
                <a:latin typeface="Cambria"/>
                <a:cs typeface="Cambria"/>
              </a:rPr>
              <a:t>B</a:t>
            </a:r>
            <a:r>
              <a:rPr sz="1200" spc="-10" dirty="0">
                <a:latin typeface="Cambria"/>
                <a:cs typeface="Cambria"/>
              </a:rPr>
              <a:t>,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135,</a:t>
            </a:r>
            <a:endParaRPr sz="1200">
              <a:latin typeface="Cambria"/>
              <a:cs typeface="Cambria"/>
            </a:endParaRPr>
          </a:p>
          <a:p>
            <a:pPr marL="926465">
              <a:lnSpc>
                <a:spcPct val="100000"/>
              </a:lnSpc>
              <a:spcBef>
                <a:spcPts val="660"/>
              </a:spcBef>
            </a:pPr>
            <a:r>
              <a:rPr sz="1200" dirty="0">
                <a:latin typeface="Cambria"/>
                <a:cs typeface="Cambria"/>
              </a:rPr>
              <a:t>146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hingga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152,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157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hingga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170,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177,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185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hingga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207,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214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hingga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221,</a:t>
            </a:r>
            <a:endParaRPr sz="1200">
              <a:latin typeface="Cambria"/>
              <a:cs typeface="Cambria"/>
            </a:endParaRPr>
          </a:p>
          <a:p>
            <a:pPr marL="926465">
              <a:lnSpc>
                <a:spcPct val="100000"/>
              </a:lnSpc>
              <a:spcBef>
                <a:spcPts val="670"/>
              </a:spcBef>
            </a:pPr>
            <a:r>
              <a:rPr sz="1200" dirty="0">
                <a:latin typeface="Cambria"/>
                <a:cs typeface="Cambria"/>
              </a:rPr>
              <a:t>223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hingga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224,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226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hingga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242,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246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hingga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249,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252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hingga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259,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269</a:t>
            </a:r>
            <a:r>
              <a:rPr sz="1000" spc="-10" dirty="0">
                <a:latin typeface="Cambria"/>
                <a:cs typeface="Cambria"/>
              </a:rPr>
              <a:t>A</a:t>
            </a:r>
            <a:r>
              <a:rPr sz="1200" spc="-10" dirty="0">
                <a:latin typeface="Cambria"/>
                <a:cs typeface="Cambria"/>
              </a:rPr>
              <a:t>,</a:t>
            </a:r>
            <a:endParaRPr sz="1200">
              <a:latin typeface="Cambria"/>
              <a:cs typeface="Cambria"/>
            </a:endParaRPr>
          </a:p>
          <a:p>
            <a:pPr marL="926465">
              <a:lnSpc>
                <a:spcPct val="100000"/>
              </a:lnSpc>
              <a:spcBef>
                <a:spcPts val="670"/>
              </a:spcBef>
            </a:pPr>
            <a:r>
              <a:rPr sz="1200" dirty="0">
                <a:latin typeface="Cambria"/>
                <a:cs typeface="Cambria"/>
              </a:rPr>
              <a:t>279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hingga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282,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339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hingga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358,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360</a:t>
            </a:r>
            <a:r>
              <a:rPr sz="1000" dirty="0">
                <a:latin typeface="Cambria"/>
                <a:cs typeface="Cambria"/>
              </a:rPr>
              <a:t>D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360</a:t>
            </a:r>
            <a:r>
              <a:rPr sz="1000" spc="-10" dirty="0">
                <a:latin typeface="Cambria"/>
                <a:cs typeface="Cambria"/>
              </a:rPr>
              <a:t>E</a:t>
            </a:r>
            <a:r>
              <a:rPr sz="1200" spc="-10" dirty="0">
                <a:latin typeface="Cambria"/>
                <a:cs typeface="Cambria"/>
              </a:rPr>
              <a:t>.”;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80"/>
              </a:spcBef>
            </a:pPr>
            <a:endParaRPr sz="1200">
              <a:latin typeface="Cambria"/>
              <a:cs typeface="Cambria"/>
            </a:endParaRPr>
          </a:p>
          <a:p>
            <a:pPr marL="926465" lvl="1" indent="-457200">
              <a:lnSpc>
                <a:spcPct val="100000"/>
              </a:lnSpc>
              <a:buFont typeface="Cambria"/>
              <a:buAutoNum type="alphaLcParenBoth" startAt="2"/>
              <a:tabLst>
                <a:tab pos="926465" algn="l"/>
              </a:tabLst>
            </a:pPr>
            <a:r>
              <a:rPr sz="1200" spc="-10" dirty="0">
                <a:latin typeface="Cambria"/>
                <a:cs typeface="Cambria"/>
              </a:rPr>
              <a:t>dalam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subperaturan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(3)—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1365"/>
              </a:spcBef>
              <a:buFont typeface="Cambria"/>
              <a:buAutoNum type="alphaLcParenBoth" startAt="2"/>
            </a:pPr>
            <a:endParaRPr sz="1200">
              <a:latin typeface="Cambria"/>
              <a:cs typeface="Cambria"/>
            </a:endParaRPr>
          </a:p>
          <a:p>
            <a:pPr marL="1383665" lvl="2" indent="-457200">
              <a:lnSpc>
                <a:spcPct val="100000"/>
              </a:lnSpc>
              <a:buAutoNum type="romanLcParenBoth"/>
              <a:tabLst>
                <a:tab pos="1383665" algn="l"/>
              </a:tabLst>
            </a:pP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memotong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perkataan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Cambria"/>
                <a:cs typeface="Cambria"/>
              </a:rPr>
              <a:t>“</a:t>
            </a:r>
            <a:r>
              <a:rPr sz="1200" dirty="0">
                <a:latin typeface="Cambria"/>
                <a:cs typeface="Cambria"/>
              </a:rPr>
              <a:t>dan</a:t>
            </a:r>
            <a:r>
              <a:rPr sz="1200" i="1" dirty="0">
                <a:latin typeface="Cambria"/>
                <a:cs typeface="Cambria"/>
              </a:rPr>
              <a:t>"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di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hujung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perenggan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i="1" spc="-20" dirty="0">
                <a:latin typeface="Cambria"/>
                <a:cs typeface="Cambria"/>
              </a:rPr>
              <a:t>(a)</a:t>
            </a:r>
            <a:r>
              <a:rPr sz="1200" spc="-20" dirty="0">
                <a:latin typeface="Cambria"/>
                <a:cs typeface="Cambria"/>
              </a:rPr>
              <a:t>;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3658233" y="10053290"/>
            <a:ext cx="250825" cy="20447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sz="1100" spc="-25" dirty="0">
                <a:latin typeface="Cambria"/>
                <a:cs typeface="Cambria"/>
              </a:rPr>
              <a:t>80</a:t>
            </a:fld>
            <a:endParaRPr sz="110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855970" y="429259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02176" y="807467"/>
            <a:ext cx="3959225" cy="699452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1200" b="1" spc="-10" dirty="0">
                <a:latin typeface="Cambria"/>
                <a:cs typeface="Cambria"/>
              </a:rPr>
              <a:t>Bovine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lactoferrin</a:t>
            </a:r>
            <a:endParaRPr sz="1200">
              <a:latin typeface="Cambria"/>
              <a:cs typeface="Cambria"/>
            </a:endParaRPr>
          </a:p>
          <a:p>
            <a:pPr marL="12700" marR="1801495">
              <a:lnSpc>
                <a:spcPct val="146700"/>
              </a:lnSpc>
            </a:pPr>
            <a:r>
              <a:rPr sz="1200" b="1" spc="-10" dirty="0">
                <a:latin typeface="Cambria"/>
                <a:cs typeface="Cambria"/>
              </a:rPr>
              <a:t>Slowly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Digestable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Starch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b="1" spc="-20" dirty="0">
                <a:latin typeface="Cambria"/>
                <a:cs typeface="Cambria"/>
              </a:rPr>
              <a:t>(SDS)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mbria"/>
                <a:cs typeface="Cambria"/>
              </a:rPr>
              <a:t>Dietary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fibre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65"/>
              </a:spcBef>
            </a:pPr>
            <a:endParaRPr sz="1200">
              <a:latin typeface="Cambria"/>
              <a:cs typeface="Cambria"/>
            </a:endParaRPr>
          </a:p>
          <a:p>
            <a:pPr marL="553085">
              <a:lnSpc>
                <a:spcPct val="100000"/>
              </a:lnSpc>
            </a:pPr>
            <a:r>
              <a:rPr sz="1200" dirty="0">
                <a:latin typeface="Cambria"/>
                <a:cs typeface="Cambria"/>
              </a:rPr>
              <a:t>Acacia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gum/gum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arabic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(only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from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Cambria"/>
                <a:cs typeface="Cambria"/>
              </a:rPr>
              <a:t>Acacia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Cambria"/>
                <a:cs typeface="Cambria"/>
              </a:rPr>
              <a:t>senegal</a:t>
            </a:r>
            <a:endParaRPr sz="1200">
              <a:latin typeface="Cambria"/>
              <a:cs typeface="Cambria"/>
            </a:endParaRPr>
          </a:p>
          <a:p>
            <a:pPr marL="553085" marR="1478280">
              <a:lnSpc>
                <a:spcPct val="146700"/>
              </a:lnSpc>
            </a:pPr>
            <a:r>
              <a:rPr sz="1200" dirty="0">
                <a:latin typeface="Cambria"/>
                <a:cs typeface="Cambria"/>
              </a:rPr>
              <a:t>and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Cambria"/>
                <a:cs typeface="Cambria"/>
              </a:rPr>
              <a:t>Acacia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Cambria"/>
                <a:cs typeface="Cambria"/>
              </a:rPr>
              <a:t>seyal</a:t>
            </a:r>
            <a:r>
              <a:rPr sz="1200" spc="-10" dirty="0">
                <a:latin typeface="Cambria"/>
                <a:cs typeface="Cambria"/>
              </a:rPr>
              <a:t>)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Galactooligosaccharide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(GOS)</a:t>
            </a:r>
            <a:endParaRPr sz="1200">
              <a:latin typeface="Cambria"/>
              <a:cs typeface="Cambria"/>
            </a:endParaRPr>
          </a:p>
          <a:p>
            <a:pPr marL="553085">
              <a:lnSpc>
                <a:spcPct val="100000"/>
              </a:lnSpc>
              <a:spcBef>
                <a:spcPts val="670"/>
              </a:spcBef>
            </a:pPr>
            <a:r>
              <a:rPr sz="1200" dirty="0">
                <a:latin typeface="Cambria"/>
                <a:cs typeface="Cambria"/>
              </a:rPr>
              <a:t>High</a:t>
            </a:r>
            <a:r>
              <a:rPr sz="1200" spc="13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amylose</a:t>
            </a:r>
            <a:r>
              <a:rPr sz="1200" spc="14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maize</a:t>
            </a:r>
            <a:r>
              <a:rPr sz="1200" spc="14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resistant</a:t>
            </a:r>
            <a:r>
              <a:rPr sz="1200" spc="13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starch</a:t>
            </a:r>
            <a:r>
              <a:rPr sz="1200" spc="135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(HAMRS)</a:t>
            </a:r>
            <a:endParaRPr sz="1200">
              <a:latin typeface="Cambria"/>
              <a:cs typeface="Cambria"/>
            </a:endParaRPr>
          </a:p>
          <a:p>
            <a:pPr marL="553085" marR="6985">
              <a:lnSpc>
                <a:spcPct val="146700"/>
              </a:lnSpc>
              <a:spcBef>
                <a:spcPts val="5"/>
              </a:spcBef>
              <a:tabLst>
                <a:tab pos="1066800" algn="l"/>
                <a:tab pos="1957705" algn="l"/>
                <a:tab pos="2322830" algn="l"/>
                <a:tab pos="2945765" algn="l"/>
                <a:tab pos="3699510" algn="l"/>
              </a:tabLst>
            </a:pPr>
            <a:r>
              <a:rPr sz="1200" spc="-20" dirty="0">
                <a:latin typeface="Cambria"/>
                <a:cs typeface="Cambria"/>
              </a:rPr>
              <a:t>(not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permitted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5" dirty="0">
                <a:latin typeface="Cambria"/>
                <a:cs typeface="Cambria"/>
              </a:rPr>
              <a:t>in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infant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formula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5" dirty="0">
                <a:latin typeface="Cambria"/>
                <a:cs typeface="Cambria"/>
              </a:rPr>
              <a:t>and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follow-</a:t>
            </a:r>
            <a:r>
              <a:rPr sz="1200" dirty="0">
                <a:latin typeface="Cambria"/>
                <a:cs typeface="Cambria"/>
              </a:rPr>
              <a:t>up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formula)</a:t>
            </a:r>
            <a:endParaRPr sz="1200">
              <a:latin typeface="Cambria"/>
              <a:cs typeface="Cambria"/>
            </a:endParaRPr>
          </a:p>
          <a:p>
            <a:pPr marL="553085">
              <a:lnSpc>
                <a:spcPct val="100000"/>
              </a:lnSpc>
              <a:spcBef>
                <a:spcPts val="670"/>
              </a:spcBef>
            </a:pPr>
            <a:r>
              <a:rPr sz="1200" spc="-10" dirty="0">
                <a:latin typeface="Cambria"/>
                <a:cs typeface="Cambria"/>
              </a:rPr>
              <a:t>Inulin</a:t>
            </a:r>
            <a:endParaRPr sz="1200">
              <a:latin typeface="Cambria"/>
              <a:cs typeface="Cambria"/>
            </a:endParaRPr>
          </a:p>
          <a:p>
            <a:pPr marL="553085" marR="1040765">
              <a:lnSpc>
                <a:spcPts val="2110"/>
              </a:lnSpc>
              <a:spcBef>
                <a:spcPts val="175"/>
              </a:spcBef>
            </a:pPr>
            <a:r>
              <a:rPr sz="1200" dirty="0">
                <a:latin typeface="Cambria"/>
                <a:cs typeface="Cambria"/>
              </a:rPr>
              <a:t>Beta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glucan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from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oat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soluble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fibre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Beta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glucan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from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barley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Oligofructose/fructooligosaccharide</a:t>
            </a:r>
            <a:endParaRPr sz="1200">
              <a:latin typeface="Cambria"/>
              <a:cs typeface="Cambria"/>
            </a:endParaRPr>
          </a:p>
          <a:p>
            <a:pPr marL="553085" marR="6350" algn="just">
              <a:lnSpc>
                <a:spcPts val="2110"/>
              </a:lnSpc>
              <a:spcBef>
                <a:spcPts val="5"/>
              </a:spcBef>
            </a:pPr>
            <a:r>
              <a:rPr sz="1200" spc="-10" dirty="0">
                <a:latin typeface="Cambria"/>
                <a:cs typeface="Cambria"/>
              </a:rPr>
              <a:t>Oligofructose-</a:t>
            </a:r>
            <a:r>
              <a:rPr sz="1200" dirty="0">
                <a:latin typeface="Cambria"/>
                <a:cs typeface="Cambria"/>
              </a:rPr>
              <a:t>inulin</a:t>
            </a:r>
            <a:r>
              <a:rPr sz="1200" spc="21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mixture</a:t>
            </a:r>
            <a:r>
              <a:rPr sz="1200" spc="22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containing</a:t>
            </a:r>
            <a:r>
              <a:rPr sz="1200" spc="215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shorter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chain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inulin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(oligofructose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DP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3-</a:t>
            </a:r>
            <a:r>
              <a:rPr sz="1200" dirty="0">
                <a:latin typeface="Cambria"/>
                <a:cs typeface="Cambria"/>
              </a:rPr>
              <a:t>9)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and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longer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chain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inulin</a:t>
            </a:r>
            <a:r>
              <a:rPr sz="1200" spc="155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(inulin</a:t>
            </a:r>
            <a:r>
              <a:rPr sz="1200" spc="-3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DP</a:t>
            </a:r>
            <a:r>
              <a:rPr sz="1200" spc="-4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≥</a:t>
            </a:r>
            <a:r>
              <a:rPr sz="1200" spc="-4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10)</a:t>
            </a:r>
            <a:r>
              <a:rPr sz="1200" spc="-2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in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a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50:50</a:t>
            </a:r>
            <a:r>
              <a:rPr sz="1200" spc="-8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ration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±</a:t>
            </a:r>
            <a:r>
              <a:rPr sz="1200" spc="-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10%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each</a:t>
            </a:r>
            <a:endParaRPr sz="1200">
              <a:latin typeface="Cambria"/>
              <a:cs typeface="Cambria"/>
            </a:endParaRPr>
          </a:p>
          <a:p>
            <a:pPr marL="553085" marR="5080" algn="just">
              <a:lnSpc>
                <a:spcPts val="2100"/>
              </a:lnSpc>
              <a:spcBef>
                <a:spcPts val="15"/>
              </a:spcBef>
            </a:pPr>
            <a:r>
              <a:rPr sz="1200" dirty="0">
                <a:latin typeface="Cambria"/>
                <a:cs typeface="Cambria"/>
              </a:rPr>
              <a:t>Oligosaccharide</a:t>
            </a:r>
            <a:r>
              <a:rPr sz="1200" spc="4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mixture</a:t>
            </a:r>
            <a:r>
              <a:rPr sz="1200" spc="4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containing</a:t>
            </a:r>
            <a:r>
              <a:rPr sz="1200" spc="4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90</a:t>
            </a:r>
            <a:r>
              <a:rPr sz="1200" spc="4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per</a:t>
            </a:r>
            <a:r>
              <a:rPr sz="1200" spc="42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cent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(weight</a:t>
            </a:r>
            <a:r>
              <a:rPr sz="1200" spc="25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per</a:t>
            </a:r>
            <a:r>
              <a:rPr sz="1200" spc="25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weight)</a:t>
            </a:r>
            <a:r>
              <a:rPr sz="1200" spc="26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254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oligogalactosyl-lactose</a:t>
            </a:r>
            <a:endParaRPr sz="1200">
              <a:latin typeface="Cambria"/>
              <a:cs typeface="Cambria"/>
            </a:endParaRPr>
          </a:p>
          <a:p>
            <a:pPr marL="553085" marR="5080">
              <a:lnSpc>
                <a:spcPts val="2110"/>
              </a:lnSpc>
              <a:spcBef>
                <a:spcPts val="5"/>
              </a:spcBef>
              <a:tabLst>
                <a:tab pos="1193165" algn="l"/>
                <a:tab pos="1552575" algn="l"/>
                <a:tab pos="2193290" algn="l"/>
                <a:tab pos="3228340" algn="l"/>
              </a:tabLst>
            </a:pPr>
            <a:r>
              <a:rPr sz="1200" dirty="0">
                <a:latin typeface="Cambria"/>
                <a:cs typeface="Cambria"/>
              </a:rPr>
              <a:t>(galactooligosaccharides</a:t>
            </a:r>
            <a:r>
              <a:rPr sz="1200" spc="3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(GOS))</a:t>
            </a:r>
            <a:r>
              <a:rPr sz="1200" spc="3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and</a:t>
            </a:r>
            <a:r>
              <a:rPr sz="1200" spc="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10</a:t>
            </a:r>
            <a:r>
              <a:rPr sz="1200" spc="3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per</a:t>
            </a:r>
            <a:r>
              <a:rPr sz="1200" spc="33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cent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(weight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5" dirty="0">
                <a:latin typeface="Cambria"/>
                <a:cs typeface="Cambria"/>
              </a:rPr>
              <a:t>per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weight)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oligofructosyl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saccharose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(long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chain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fructooligosaccharide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(lcFOS)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Polydextrose</a:t>
            </a:r>
            <a:endParaRPr sz="1200">
              <a:latin typeface="Cambria"/>
              <a:cs typeface="Cambria"/>
            </a:endParaRPr>
          </a:p>
          <a:p>
            <a:pPr marL="553085" marR="5080">
              <a:lnSpc>
                <a:spcPts val="2110"/>
              </a:lnSpc>
              <a:spcBef>
                <a:spcPts val="10"/>
              </a:spcBef>
              <a:tabLst>
                <a:tab pos="1566545" algn="l"/>
                <a:tab pos="3096895" algn="l"/>
              </a:tabLst>
            </a:pPr>
            <a:r>
              <a:rPr sz="1200" spc="-10" dirty="0">
                <a:latin typeface="Cambria"/>
                <a:cs typeface="Cambria"/>
              </a:rPr>
              <a:t>Resistant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dextrin/resistant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maltodextrin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(not</a:t>
            </a:r>
            <a:r>
              <a:rPr sz="1200" spc="4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permitted</a:t>
            </a:r>
            <a:r>
              <a:rPr sz="1200" spc="4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</a:t>
            </a:r>
            <a:r>
              <a:rPr sz="1200" spc="4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infant</a:t>
            </a:r>
            <a:r>
              <a:rPr sz="1200" spc="4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formula</a:t>
            </a:r>
            <a:r>
              <a:rPr sz="1200" spc="4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and</a:t>
            </a:r>
            <a:r>
              <a:rPr sz="1200" spc="3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follow-</a:t>
            </a:r>
            <a:r>
              <a:rPr sz="1200" spc="-25" dirty="0">
                <a:latin typeface="Cambria"/>
                <a:cs typeface="Cambria"/>
              </a:rPr>
              <a:t>up</a:t>
            </a:r>
            <a:endParaRPr sz="1200">
              <a:latin typeface="Cambria"/>
              <a:cs typeface="Cambria"/>
            </a:endParaRPr>
          </a:p>
          <a:p>
            <a:pPr marL="553085">
              <a:lnSpc>
                <a:spcPct val="100000"/>
              </a:lnSpc>
              <a:spcBef>
                <a:spcPts val="480"/>
              </a:spcBef>
            </a:pPr>
            <a:r>
              <a:rPr sz="1200" spc="-10" dirty="0">
                <a:latin typeface="Cambria"/>
                <a:cs typeface="Cambria"/>
              </a:rPr>
              <a:t>formula)”;</a:t>
            </a:r>
            <a:r>
              <a:rPr sz="1200" spc="15" dirty="0">
                <a:latin typeface="Cambria"/>
                <a:cs typeface="Cambria"/>
              </a:rPr>
              <a:t> </a:t>
            </a:r>
            <a:r>
              <a:rPr sz="1200" spc="-25" dirty="0">
                <a:latin typeface="Cambria"/>
                <a:cs typeface="Cambria"/>
              </a:rPr>
              <a:t>and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16354" y="8129778"/>
            <a:ext cx="2266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Cambria"/>
                <a:cs typeface="Cambria"/>
              </a:rPr>
              <a:t>(ii)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3551" y="8129778"/>
            <a:ext cx="16186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by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deleting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paragraph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6;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9153" y="8666228"/>
            <a:ext cx="21780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25" dirty="0">
                <a:latin typeface="Cambria"/>
                <a:cs typeface="Cambria"/>
              </a:rPr>
              <a:t>(b)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74267" y="8666228"/>
            <a:ext cx="16802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by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deleting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TABLE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II;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and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59151" y="9201403"/>
            <a:ext cx="2044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25" dirty="0">
                <a:latin typeface="Cambria"/>
                <a:cs typeface="Cambria"/>
              </a:rPr>
              <a:t>(c)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74264" y="9201403"/>
            <a:ext cx="31756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by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substituting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for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TABLE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III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following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table: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3658233" y="10053290"/>
            <a:ext cx="250825" cy="20447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sz="1100" spc="-25" dirty="0">
                <a:latin typeface="Cambria"/>
                <a:cs typeface="Cambria"/>
              </a:rPr>
              <a:t>81</a:t>
            </a:fld>
            <a:endParaRPr sz="110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855970" y="429259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00525" y="894333"/>
            <a:ext cx="4358005" cy="831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90500" algn="ctr">
              <a:lnSpc>
                <a:spcPts val="142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“TABLE</a:t>
            </a:r>
            <a:r>
              <a:rPr sz="1200" spc="-55" dirty="0">
                <a:latin typeface="Cambria"/>
                <a:cs typeface="Cambria"/>
              </a:rPr>
              <a:t> </a:t>
            </a:r>
            <a:r>
              <a:rPr sz="1200" spc="-25" dirty="0">
                <a:latin typeface="Cambria"/>
                <a:cs typeface="Cambria"/>
              </a:rPr>
              <a:t>III</a:t>
            </a:r>
            <a:endParaRPr sz="1200">
              <a:latin typeface="Cambria"/>
              <a:cs typeface="Cambria"/>
            </a:endParaRPr>
          </a:p>
          <a:p>
            <a:pPr marR="190500" algn="ctr">
              <a:lnSpc>
                <a:spcPts val="1420"/>
              </a:lnSpc>
            </a:pPr>
            <a:r>
              <a:rPr sz="1200" spc="-10" dirty="0">
                <a:latin typeface="Cambria"/>
                <a:cs typeface="Cambria"/>
              </a:rPr>
              <a:t>(Regulation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26)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655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200" spc="-10" dirty="0">
                <a:latin typeface="Cambria"/>
                <a:cs typeface="Cambria"/>
              </a:rPr>
              <a:t>RECOMMENDED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MAXIMUM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AMOUNT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VITAMIN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AND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MINERAL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063750" y="2075940"/>
          <a:ext cx="3512185" cy="565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2235"/>
                <a:gridCol w="2058035"/>
              </a:tblGrid>
              <a:tr h="720725">
                <a:tc>
                  <a:txBody>
                    <a:bodyPr/>
                    <a:lstStyle/>
                    <a:p>
                      <a:pPr marL="437515" marR="288290" indent="-144145">
                        <a:lnSpc>
                          <a:spcPts val="1400"/>
                        </a:lnSpc>
                        <a:spcBef>
                          <a:spcPts val="45"/>
                        </a:spcBef>
                      </a:pPr>
                      <a:r>
                        <a:rPr sz="1200" i="1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25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Cambria"/>
                          <a:cs typeface="Cambria"/>
                        </a:rPr>
                        <a:t>mineral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0" marR="440690" algn="ctr">
                        <a:lnSpc>
                          <a:spcPts val="1400"/>
                        </a:lnSpc>
                        <a:spcBef>
                          <a:spcPts val="45"/>
                        </a:spcBef>
                      </a:pPr>
                      <a:r>
                        <a:rPr sz="1200" i="1" dirty="0">
                          <a:latin typeface="Cambria"/>
                          <a:cs typeface="Cambria"/>
                        </a:rPr>
                        <a:t>Maximum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Cambria"/>
                          <a:cs typeface="Cambria"/>
                        </a:rPr>
                        <a:t>amount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Cambria"/>
                          <a:cs typeface="Cambria"/>
                        </a:rPr>
                        <a:t>recommended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algn="ctr">
                        <a:lnSpc>
                          <a:spcPts val="1380"/>
                        </a:lnSpc>
                      </a:pPr>
                      <a:r>
                        <a:rPr sz="1200" i="1" dirty="0">
                          <a:latin typeface="Cambria"/>
                          <a:cs typeface="Cambria"/>
                        </a:rPr>
                        <a:t>in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Cambria"/>
                          <a:cs typeface="Cambria"/>
                        </a:rPr>
                        <a:t>daily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Cambria"/>
                          <a:cs typeface="Cambria"/>
                        </a:rPr>
                        <a:t>serving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7945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Cambria"/>
                          <a:cs typeface="Cambria"/>
                        </a:rPr>
                        <a:t>B6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93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miligram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marL="67945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latin typeface="Cambria"/>
                          <a:cs typeface="Cambria"/>
                        </a:rPr>
                        <a:t>C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1,750</a:t>
                      </a:r>
                      <a:r>
                        <a:rPr sz="12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miligram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7945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latin typeface="Cambria"/>
                          <a:cs typeface="Cambria"/>
                        </a:rPr>
                        <a:t>D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35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micrograms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marL="67945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latin typeface="Cambria"/>
                          <a:cs typeface="Cambria"/>
                        </a:rPr>
                        <a:t>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970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miligram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7945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Niacin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820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miligram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Cambria"/>
                          <a:cs typeface="Cambria"/>
                        </a:rPr>
                        <a:t>NE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7945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Molybdenum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350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micrograms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7945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Phosphorus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1,250</a:t>
                      </a:r>
                      <a:r>
                        <a:rPr sz="12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miligram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7945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Selenium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200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micrograms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7945">
                        <a:lnSpc>
                          <a:spcPts val="1395"/>
                        </a:lnSpc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Magnesium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5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250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miligram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7945">
                        <a:lnSpc>
                          <a:spcPts val="1405"/>
                        </a:lnSpc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Folate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600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micrograms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Cambria"/>
                          <a:cs typeface="Cambria"/>
                        </a:rPr>
                        <a:t>DFE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7945">
                        <a:lnSpc>
                          <a:spcPts val="1405"/>
                        </a:lnSpc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Vitamin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latin typeface="Cambria"/>
                          <a:cs typeface="Cambria"/>
                        </a:rPr>
                        <a:t>A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1,000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micrograms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Cambria"/>
                          <a:cs typeface="Cambria"/>
                        </a:rPr>
                        <a:t>RE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7945">
                        <a:lnSpc>
                          <a:spcPts val="1405"/>
                        </a:lnSpc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Calcium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1,500</a:t>
                      </a:r>
                      <a:r>
                        <a:rPr sz="12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miligram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7945">
                        <a:lnSpc>
                          <a:spcPts val="1405"/>
                        </a:lnSpc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Copper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2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miligram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7945">
                        <a:lnSpc>
                          <a:spcPts val="1405"/>
                        </a:lnSpc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Flouride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315">
                        <a:lnSpc>
                          <a:spcPts val="1405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3.5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miligram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7945">
                        <a:lnSpc>
                          <a:spcPts val="1405"/>
                        </a:lnSpc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Iodine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200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micrograms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7945">
                        <a:lnSpc>
                          <a:spcPts val="1405"/>
                        </a:lnSpc>
                      </a:pPr>
                      <a:r>
                        <a:rPr sz="1200" spc="-20" dirty="0">
                          <a:latin typeface="Cambria"/>
                          <a:cs typeface="Cambria"/>
                        </a:rPr>
                        <a:t>Iron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20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miligram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67945">
                        <a:lnSpc>
                          <a:spcPts val="1405"/>
                        </a:lnSpc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Manganese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2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miligram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7945">
                        <a:lnSpc>
                          <a:spcPts val="1390"/>
                        </a:lnSpc>
                      </a:pPr>
                      <a:r>
                        <a:rPr sz="1200" spc="-20" dirty="0">
                          <a:latin typeface="Cambria"/>
                          <a:cs typeface="Cambria"/>
                        </a:rPr>
                        <a:t>Zinc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15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miligram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902002" y="8079480"/>
            <a:ext cx="2646045" cy="386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Made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20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July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2020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ts val="1420"/>
              </a:lnSpc>
            </a:pPr>
            <a:r>
              <a:rPr sz="1200" dirty="0">
                <a:latin typeface="Cambria"/>
                <a:cs typeface="Cambria"/>
              </a:rPr>
              <a:t>[KKM.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600-</a:t>
            </a:r>
            <a:r>
              <a:rPr sz="1200" dirty="0">
                <a:latin typeface="Cambria"/>
                <a:cs typeface="Cambria"/>
              </a:rPr>
              <a:t>1/1/35;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PN(PU2)418/XXVII]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71799" y="8794241"/>
            <a:ext cx="2187575" cy="386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20"/>
              </a:lnSpc>
              <a:spcBef>
                <a:spcPts val="100"/>
              </a:spcBef>
            </a:pPr>
            <a:r>
              <a:rPr sz="1200" spc="-10" dirty="0">
                <a:solidFill>
                  <a:srgbClr val="202020"/>
                </a:solidFill>
                <a:latin typeface="Cambria"/>
                <a:cs typeface="Cambria"/>
              </a:rPr>
              <a:t>DATO’</a:t>
            </a:r>
            <a:r>
              <a:rPr sz="1200" spc="-4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SRI</a:t>
            </a:r>
            <a:r>
              <a:rPr sz="1200" spc="-5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DR.</a:t>
            </a:r>
            <a:r>
              <a:rPr sz="12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ADHAM</a:t>
            </a:r>
            <a:r>
              <a:rPr sz="1200" spc="-4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BIN</a:t>
            </a:r>
            <a:r>
              <a:rPr sz="1200" spc="-5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20" dirty="0">
                <a:solidFill>
                  <a:srgbClr val="202020"/>
                </a:solidFill>
                <a:latin typeface="Cambria"/>
                <a:cs typeface="Cambria"/>
              </a:rPr>
              <a:t>BABA</a:t>
            </a:r>
            <a:endParaRPr sz="1200">
              <a:latin typeface="Cambria"/>
              <a:cs typeface="Cambria"/>
            </a:endParaRPr>
          </a:p>
          <a:p>
            <a:pPr marR="27940" algn="ctr">
              <a:lnSpc>
                <a:spcPts val="1420"/>
              </a:lnSpc>
            </a:pPr>
            <a:r>
              <a:rPr sz="1200" i="1" dirty="0">
                <a:latin typeface="Cambria"/>
                <a:cs typeface="Cambria"/>
              </a:rPr>
              <a:t>Minister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Cambria"/>
                <a:cs typeface="Cambria"/>
              </a:rPr>
              <a:t>of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Cambria"/>
                <a:cs typeface="Cambria"/>
              </a:rPr>
              <a:t>Health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80126" y="7532369"/>
            <a:ext cx="1155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Cambria"/>
                <a:cs typeface="Cambria"/>
              </a:rPr>
              <a:t>”.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3658233" y="9954230"/>
            <a:ext cx="256540" cy="20447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spc="-25" dirty="0">
                <a:latin typeface="Cambria"/>
                <a:cs typeface="Cambria"/>
              </a:rPr>
              <a:t>9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855970" y="436879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P.U.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(A)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16352" y="892809"/>
            <a:ext cx="2266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Cambria"/>
                <a:cs typeface="Cambria"/>
              </a:rPr>
              <a:t>(ii)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73551" y="807467"/>
            <a:ext cx="4386580" cy="561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6700"/>
              </a:lnSpc>
              <a:spcBef>
                <a:spcPts val="100"/>
              </a:spcBef>
              <a:tabLst>
                <a:tab pos="669925" algn="l"/>
                <a:tab pos="1780539" algn="l"/>
                <a:tab pos="2652395" algn="l"/>
                <a:tab pos="3024505" algn="l"/>
                <a:tab pos="3682365" algn="l"/>
              </a:tabLst>
            </a:pP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menggantikan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perenggan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i="1" spc="-25" dirty="0">
                <a:latin typeface="Cambria"/>
                <a:cs typeface="Cambria"/>
              </a:rPr>
              <a:t>(b)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perenggan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88233" y="1613657"/>
            <a:ext cx="1848485" cy="8274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5080" indent="-457200">
              <a:lnSpc>
                <a:spcPct val="146200"/>
              </a:lnSpc>
              <a:spcBef>
                <a:spcPts val="95"/>
              </a:spcBef>
              <a:tabLst>
                <a:tab pos="489584" algn="l"/>
                <a:tab pos="1118870" algn="l"/>
                <a:tab pos="1167130" algn="l"/>
                <a:tab pos="1478280" algn="l"/>
                <a:tab pos="1591945" algn="l"/>
              </a:tabLst>
            </a:pPr>
            <a:r>
              <a:rPr sz="1200" spc="-20" dirty="0">
                <a:latin typeface="Cambria"/>
                <a:cs typeface="Cambria"/>
              </a:rPr>
              <a:t>“</a:t>
            </a:r>
            <a:r>
              <a:rPr sz="1200" i="1" spc="-20" dirty="0">
                <a:latin typeface="Cambria"/>
                <a:cs typeface="Cambria"/>
              </a:rPr>
              <a:t>(b)</a:t>
            </a:r>
            <a:r>
              <a:rPr sz="1200" dirty="0">
                <a:latin typeface="Times New Roman"/>
                <a:cs typeface="Times New Roman"/>
              </a:rPr>
              <a:t>		</a:t>
            </a:r>
            <a:r>
              <a:rPr sz="1200" spc="-10" dirty="0">
                <a:latin typeface="Cambria"/>
                <a:cs typeface="Cambria"/>
              </a:rPr>
              <a:t>jumlah</a:t>
            </a:r>
            <a:r>
              <a:rPr sz="1200" dirty="0">
                <a:latin typeface="Times New Roman"/>
                <a:cs typeface="Times New Roman"/>
              </a:rPr>
              <a:t>		</a:t>
            </a:r>
            <a:r>
              <a:rPr sz="1200" spc="-10" dirty="0">
                <a:latin typeface="Cambria"/>
                <a:cs typeface="Cambria"/>
              </a:rPr>
              <a:t>protein,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(karbohidrat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0" dirty="0">
                <a:latin typeface="Cambria"/>
                <a:cs typeface="Cambria"/>
              </a:rPr>
              <a:t>yang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jumlah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0" dirty="0">
                <a:latin typeface="Cambria"/>
                <a:cs typeface="Cambria"/>
              </a:rPr>
              <a:t>gula</a:t>
            </a:r>
            <a:r>
              <a:rPr sz="1200" dirty="0">
                <a:latin typeface="Times New Roman"/>
                <a:cs typeface="Times New Roman"/>
              </a:rPr>
              <a:t>		</a:t>
            </a:r>
            <a:r>
              <a:rPr sz="1200" spc="-25" dirty="0">
                <a:latin typeface="Cambria"/>
                <a:cs typeface="Cambria"/>
              </a:rPr>
              <a:t>dan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84808" y="1613657"/>
            <a:ext cx="1345565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1594" marR="5080" indent="-49530">
              <a:lnSpc>
                <a:spcPct val="145800"/>
              </a:lnSpc>
              <a:spcBef>
                <a:spcPts val="100"/>
              </a:spcBef>
              <a:tabLst>
                <a:tab pos="563880" algn="l"/>
                <a:tab pos="1019810" algn="l"/>
              </a:tabLst>
            </a:pPr>
            <a:r>
              <a:rPr sz="1200" spc="-10" dirty="0">
                <a:latin typeface="Cambria"/>
                <a:cs typeface="Cambria"/>
              </a:rPr>
              <a:t>karbohidrat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0" dirty="0">
                <a:latin typeface="Cambria"/>
                <a:cs typeface="Cambria"/>
              </a:rPr>
              <a:t>yang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tidak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termasuk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23869" y="1613657"/>
            <a:ext cx="1034415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07010">
              <a:lnSpc>
                <a:spcPct val="145800"/>
              </a:lnSpc>
              <a:spcBef>
                <a:spcPts val="100"/>
              </a:spcBef>
              <a:tabLst>
                <a:tab pos="679450" algn="l"/>
                <a:tab pos="788035" algn="l"/>
              </a:tabLst>
            </a:pPr>
            <a:r>
              <a:rPr sz="1200" spc="-10" dirty="0">
                <a:latin typeface="Cambria"/>
                <a:cs typeface="Cambria"/>
              </a:rPr>
              <a:t>sedia</a:t>
            </a:r>
            <a:r>
              <a:rPr sz="1200" dirty="0">
                <a:latin typeface="Times New Roman"/>
                <a:cs typeface="Times New Roman"/>
              </a:rPr>
              <a:t>		</a:t>
            </a:r>
            <a:r>
              <a:rPr sz="1200" spc="-25" dirty="0">
                <a:latin typeface="Cambria"/>
                <a:cs typeface="Cambria"/>
              </a:rPr>
              <a:t>ada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serabut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diet),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09278" y="2232400"/>
            <a:ext cx="22510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38175" algn="l"/>
                <a:tab pos="1564005" algn="l"/>
                <a:tab pos="2162175" algn="l"/>
              </a:tabLst>
            </a:pPr>
            <a:r>
              <a:rPr sz="1200" spc="-10" dirty="0">
                <a:latin typeface="Cambria"/>
                <a:cs typeface="Cambria"/>
              </a:rPr>
              <a:t>lemak,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dinyatakan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0" dirty="0">
                <a:latin typeface="Cambria"/>
                <a:cs typeface="Cambria"/>
              </a:rPr>
              <a:t>dalam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50" dirty="0">
                <a:latin typeface="Cambria"/>
                <a:cs typeface="Cambria"/>
              </a:rPr>
              <a:t>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45435" y="2415284"/>
            <a:ext cx="3816350" cy="1099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6700"/>
              </a:lnSpc>
              <a:spcBef>
                <a:spcPts val="100"/>
              </a:spcBef>
            </a:pPr>
            <a:r>
              <a:rPr sz="1200" dirty="0">
                <a:latin typeface="Cambria"/>
                <a:cs typeface="Cambria"/>
              </a:rPr>
              <a:t>bagi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setiap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100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atau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bagi</a:t>
            </a:r>
            <a:r>
              <a:rPr sz="1200" spc="2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setiap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100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ml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atau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bagi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setiap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bungkusan</a:t>
            </a:r>
            <a:r>
              <a:rPr sz="1200" spc="18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jika</a:t>
            </a:r>
            <a:r>
              <a:rPr sz="1200" spc="19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bungkusan</a:t>
            </a:r>
            <a:r>
              <a:rPr sz="1200" spc="19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itu</a:t>
            </a:r>
            <a:r>
              <a:rPr sz="1200" spc="19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mengandungi</a:t>
            </a:r>
            <a:r>
              <a:rPr sz="1200" spc="195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hanya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satu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bahagian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bagi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setiap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satu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hidangan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sebagaimana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dinyatakan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pada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label;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dan”;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spc="-25" dirty="0">
                <a:latin typeface="Cambria"/>
                <a:cs typeface="Cambria"/>
              </a:rPr>
              <a:t>dan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16350" y="3840602"/>
            <a:ext cx="2698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mbria"/>
                <a:cs typeface="Cambria"/>
              </a:rPr>
              <a:t>(iii)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73550" y="3755259"/>
            <a:ext cx="4384675" cy="561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6700"/>
              </a:lnSpc>
              <a:spcBef>
                <a:spcPts val="100"/>
              </a:spcBef>
              <a:tabLst>
                <a:tab pos="680720" algn="l"/>
                <a:tab pos="1742439" algn="l"/>
                <a:tab pos="2414270" algn="l"/>
                <a:tab pos="3296920" algn="l"/>
                <a:tab pos="3679825" algn="l"/>
              </a:tabLst>
            </a:pP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memasukkan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selepas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perenggan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i="1" spc="-25" dirty="0">
                <a:latin typeface="Cambria"/>
                <a:cs typeface="Cambria"/>
              </a:rPr>
              <a:t>(b)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perenggan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berikut;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88231" y="4645276"/>
            <a:ext cx="2603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20" dirty="0">
                <a:latin typeface="Cambria"/>
                <a:cs typeface="Cambria"/>
              </a:rPr>
              <a:t>“(c)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45428" y="4645276"/>
            <a:ext cx="38144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18490" algn="l"/>
                <a:tab pos="1301115" algn="l"/>
                <a:tab pos="1767205" algn="l"/>
                <a:tab pos="2652395" algn="l"/>
                <a:tab pos="3209925" algn="l"/>
              </a:tabLst>
            </a:pPr>
            <a:r>
              <a:rPr sz="1200" spc="-10" dirty="0">
                <a:latin typeface="Cambria"/>
                <a:cs typeface="Cambria"/>
              </a:rPr>
              <a:t>jumlah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natrium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0" dirty="0">
                <a:latin typeface="Cambria"/>
                <a:cs typeface="Cambria"/>
              </a:rPr>
              <a:t>yang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dinyatakan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0" dirty="0">
                <a:latin typeface="Cambria"/>
                <a:cs typeface="Cambria"/>
              </a:rPr>
              <a:t>dalam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59150" y="4827903"/>
            <a:ext cx="5302885" cy="37788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98600" marR="6350" algn="just">
              <a:lnSpc>
                <a:spcPct val="146400"/>
              </a:lnSpc>
              <a:spcBef>
                <a:spcPts val="105"/>
              </a:spcBef>
            </a:pPr>
            <a:r>
              <a:rPr sz="1200" dirty="0">
                <a:latin typeface="Cambria"/>
                <a:cs typeface="Cambria"/>
              </a:rPr>
              <a:t>bagi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setiap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100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g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atau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bagi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setiap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100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ml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atau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bagi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setiap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bungkusan</a:t>
            </a:r>
            <a:r>
              <a:rPr sz="1200" spc="18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jika</a:t>
            </a:r>
            <a:r>
              <a:rPr sz="1200" spc="19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bungkusan</a:t>
            </a:r>
            <a:r>
              <a:rPr sz="1200" spc="19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itu</a:t>
            </a:r>
            <a:r>
              <a:rPr sz="1200" spc="19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mengandungi</a:t>
            </a:r>
            <a:r>
              <a:rPr sz="1200" spc="190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Cambria"/>
                <a:cs typeface="Cambria"/>
              </a:rPr>
              <a:t>hanya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satu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bahagian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bagi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setiap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hidangan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sebagaimana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yang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dinyatakan</a:t>
            </a:r>
            <a:r>
              <a:rPr sz="1200" dirty="0">
                <a:latin typeface="Cambria"/>
                <a:cs typeface="Cambria"/>
              </a:rPr>
              <a:t> pada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label.”;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5"/>
              </a:spcBef>
            </a:pPr>
            <a:endParaRPr sz="1200">
              <a:latin typeface="Cambria"/>
              <a:cs typeface="Cambria"/>
            </a:endParaRPr>
          </a:p>
          <a:p>
            <a:pPr marL="469900" marR="7620" indent="-457200">
              <a:lnSpc>
                <a:spcPct val="146700"/>
              </a:lnSpc>
              <a:tabLst>
                <a:tab pos="469265" algn="l"/>
                <a:tab pos="1133475" algn="l"/>
                <a:tab pos="2191385" algn="l"/>
                <a:tab pos="2858135" algn="l"/>
                <a:tab pos="3930650" algn="l"/>
                <a:tab pos="4397375" algn="l"/>
              </a:tabLst>
            </a:pPr>
            <a:r>
              <a:rPr sz="1200" i="1" spc="-25" dirty="0">
                <a:latin typeface="Cambria"/>
                <a:cs typeface="Cambria"/>
              </a:rPr>
              <a:t>(c)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memasukkan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selepas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subperaturan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0" dirty="0">
                <a:latin typeface="Cambria"/>
                <a:cs typeface="Cambria"/>
              </a:rPr>
              <a:t>(4</a:t>
            </a:r>
            <a:r>
              <a:rPr sz="1000" spc="-20" dirty="0">
                <a:latin typeface="Cambria"/>
                <a:cs typeface="Cambria"/>
              </a:rPr>
              <a:t>A</a:t>
            </a:r>
            <a:r>
              <a:rPr sz="1200" spc="-20" dirty="0">
                <a:latin typeface="Cambria"/>
                <a:cs typeface="Cambria"/>
              </a:rPr>
              <a:t>)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Cambria"/>
                <a:cs typeface="Cambria"/>
              </a:rPr>
              <a:t>subperaturan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10"/>
              </a:spcBef>
            </a:pPr>
            <a:endParaRPr sz="1200">
              <a:latin typeface="Cambria"/>
              <a:cs typeface="Cambria"/>
            </a:endParaRPr>
          </a:p>
          <a:p>
            <a:pPr marL="469900" marR="5080" indent="228600" algn="just">
              <a:lnSpc>
                <a:spcPct val="146500"/>
              </a:lnSpc>
            </a:pPr>
            <a:r>
              <a:rPr sz="1200" dirty="0">
                <a:latin typeface="Cambria"/>
                <a:cs typeface="Cambria"/>
              </a:rPr>
              <a:t>“(4</a:t>
            </a:r>
            <a:r>
              <a:rPr sz="1000" dirty="0">
                <a:latin typeface="Cambria"/>
                <a:cs typeface="Cambria"/>
              </a:rPr>
              <a:t>B</a:t>
            </a:r>
            <a:r>
              <a:rPr sz="1200" dirty="0">
                <a:latin typeface="Cambria"/>
                <a:cs typeface="Cambria"/>
              </a:rPr>
              <a:t>)</a:t>
            </a:r>
            <a:r>
              <a:rPr sz="1200" spc="15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"/>
                <a:cs typeface="Cambria"/>
              </a:rPr>
              <a:t>Bagi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maksud</a:t>
            </a:r>
            <a:r>
              <a:rPr sz="1200" spc="3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peraturan</a:t>
            </a:r>
            <a:r>
              <a:rPr sz="1200" spc="3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ini,</a:t>
            </a:r>
            <a:r>
              <a:rPr sz="1200" spc="3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sebutan</a:t>
            </a:r>
            <a:r>
              <a:rPr sz="1200" spc="35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tentang</a:t>
            </a:r>
            <a:r>
              <a:rPr sz="1200" spc="35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“serabut</a:t>
            </a:r>
            <a:r>
              <a:rPr sz="1200" spc="3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diet” </a:t>
            </a:r>
            <a:r>
              <a:rPr sz="1200" dirty="0">
                <a:latin typeface="Cambria"/>
                <a:cs typeface="Cambria"/>
              </a:rPr>
              <a:t>ertinya</a:t>
            </a:r>
            <a:r>
              <a:rPr sz="1200" spc="3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polimer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karbohidrat</a:t>
            </a:r>
            <a:r>
              <a:rPr sz="1200" spc="3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dengan</a:t>
            </a:r>
            <a:r>
              <a:rPr sz="1200" spc="3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tiga</a:t>
            </a:r>
            <a:r>
              <a:rPr sz="1200" spc="3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atau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lebih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unit</a:t>
            </a:r>
            <a:r>
              <a:rPr sz="1200" spc="3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monomerik,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tidak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mengalami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proses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hidrolisis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oleh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enzim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endogen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dalam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usus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kecil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manusia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dan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bagi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yang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diperoleh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daripada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tumbuhan,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serabut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mbria"/>
                <a:cs typeface="Cambria"/>
              </a:rPr>
              <a:t>diet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boleh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mengandungi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bahagian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kecil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lignin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atau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sebatian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lain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yang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berkaitan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dengan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polisakarida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dalam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dinding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mbria"/>
                <a:cs typeface="Cambria"/>
              </a:rPr>
              <a:t>sel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mbria"/>
                <a:cs typeface="Cambria"/>
              </a:rPr>
              <a:t>tumbuhan.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8158</Words>
  <Application>Microsoft Office PowerPoint</Application>
  <PresentationFormat>Özel</PresentationFormat>
  <Paragraphs>2074</Paragraphs>
  <Slides>81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81</vt:i4>
      </vt:variant>
    </vt:vector>
  </HeadingPairs>
  <TitlesOfParts>
    <vt:vector size="85" baseType="lpstr">
      <vt:lpstr>Calibri</vt:lpstr>
      <vt:lpstr>Cambria</vt:lpstr>
      <vt:lpstr>Times New Roman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Kübra ÇELEBİ</dc:creator>
  <cp:lastModifiedBy>Kübra ÇELEBİ</cp:lastModifiedBy>
  <cp:revision>1</cp:revision>
  <dcterms:created xsi:type="dcterms:W3CDTF">2023-12-14T01:26:43Z</dcterms:created>
  <dcterms:modified xsi:type="dcterms:W3CDTF">2023-12-20T11:05:02Z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2023-12-14T00:00:00Z</vt:filetime>
  </property>
  <property fmtid="{D5CDD505-2E9C-101B-9397-08002B2CF9AE}" pid="3" name="LastSaved">
    <vt:filetime>2023-12-14T00:00:00Z</vt:filetime>
  </property>
  <property fmtid="{D5CDD505-2E9C-101B-9397-08002B2CF9AE}" pid="4" name="Producer">
    <vt:lpwstr>GPL Ghostscript 9.20</vt:lpwstr>
  </property>
</Properties>
</file>